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handoutMasterIdLst>
    <p:handoutMasterId r:id="rId41"/>
  </p:handoutMasterIdLst>
  <p:sldIdLst>
    <p:sldId id="443" r:id="rId5"/>
    <p:sldId id="3863" r:id="rId6"/>
    <p:sldId id="3870" r:id="rId7"/>
    <p:sldId id="3869" r:id="rId8"/>
    <p:sldId id="3864" r:id="rId9"/>
    <p:sldId id="3877" r:id="rId10"/>
    <p:sldId id="3871" r:id="rId11"/>
    <p:sldId id="3867" r:id="rId12"/>
    <p:sldId id="3868" r:id="rId13"/>
    <p:sldId id="3874" r:id="rId14"/>
    <p:sldId id="3875" r:id="rId15"/>
    <p:sldId id="3876" r:id="rId16"/>
    <p:sldId id="3872" r:id="rId17"/>
    <p:sldId id="3827" r:id="rId18"/>
    <p:sldId id="3828" r:id="rId19"/>
    <p:sldId id="3830" r:id="rId20"/>
    <p:sldId id="3831" r:id="rId21"/>
    <p:sldId id="3832" r:id="rId22"/>
    <p:sldId id="3835" r:id="rId23"/>
    <p:sldId id="3860" r:id="rId24"/>
    <p:sldId id="3873" r:id="rId25"/>
    <p:sldId id="3833" r:id="rId26"/>
    <p:sldId id="3859" r:id="rId27"/>
    <p:sldId id="3838" r:id="rId28"/>
    <p:sldId id="3839" r:id="rId29"/>
    <p:sldId id="3865" r:id="rId30"/>
    <p:sldId id="3881" r:id="rId31"/>
    <p:sldId id="3880" r:id="rId32"/>
    <p:sldId id="3882" r:id="rId33"/>
    <p:sldId id="3843" r:id="rId34"/>
    <p:sldId id="3844" r:id="rId35"/>
    <p:sldId id="3845" r:id="rId36"/>
    <p:sldId id="3846" r:id="rId37"/>
    <p:sldId id="3847" r:id="rId38"/>
    <p:sldId id="3858"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84959" autoAdjust="0"/>
  </p:normalViewPr>
  <p:slideViewPr>
    <p:cSldViewPr snapToGrid="0">
      <p:cViewPr varScale="1">
        <p:scale>
          <a:sx n="95" d="100"/>
          <a:sy n="95" d="100"/>
        </p:scale>
        <p:origin x="1146"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93007E-74CF-435E-9EB3-E8C87BB60E1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9F36FE5-5A81-40D3-AC28-AC2FEF16D3B8}">
      <dgm:prSet/>
      <dgm:spPr/>
      <dgm:t>
        <a:bodyPr/>
        <a:lstStyle/>
        <a:p>
          <a:pPr>
            <a:lnSpc>
              <a:spcPct val="100000"/>
            </a:lnSpc>
          </a:pPr>
          <a:r>
            <a:rPr lang="en-US"/>
            <a:t>Research participants</a:t>
          </a:r>
        </a:p>
      </dgm:t>
    </dgm:pt>
    <dgm:pt modelId="{38B6EA29-CF90-44DD-8629-BC0C63F149F7}" type="parTrans" cxnId="{1F5C7B64-CCC1-445C-9941-C93ADBC11755}">
      <dgm:prSet/>
      <dgm:spPr/>
      <dgm:t>
        <a:bodyPr/>
        <a:lstStyle/>
        <a:p>
          <a:endParaRPr lang="en-US"/>
        </a:p>
      </dgm:t>
    </dgm:pt>
    <dgm:pt modelId="{33431029-5DB9-4606-B158-B77C7CC1CF57}" type="sibTrans" cxnId="{1F5C7B64-CCC1-445C-9941-C93ADBC11755}">
      <dgm:prSet/>
      <dgm:spPr/>
      <dgm:t>
        <a:bodyPr/>
        <a:lstStyle/>
        <a:p>
          <a:endParaRPr lang="en-US"/>
        </a:p>
      </dgm:t>
    </dgm:pt>
    <dgm:pt modelId="{3A9B3350-EDB2-4F9B-A95F-5660FDA83619}">
      <dgm:prSet/>
      <dgm:spPr/>
      <dgm:t>
        <a:bodyPr/>
        <a:lstStyle/>
        <a:p>
          <a:pPr>
            <a:lnSpc>
              <a:spcPct val="100000"/>
            </a:lnSpc>
          </a:pPr>
          <a:r>
            <a:rPr lang="en-US"/>
            <a:t>Subrecipients </a:t>
          </a:r>
        </a:p>
      </dgm:t>
    </dgm:pt>
    <dgm:pt modelId="{01E861DA-7EFE-4A17-852B-B8A65BEDEE3E}" type="parTrans" cxnId="{AB00702C-3479-4CB1-BB04-3580CC820341}">
      <dgm:prSet/>
      <dgm:spPr/>
      <dgm:t>
        <a:bodyPr/>
        <a:lstStyle/>
        <a:p>
          <a:endParaRPr lang="en-US"/>
        </a:p>
      </dgm:t>
    </dgm:pt>
    <dgm:pt modelId="{6B6DD92F-E65F-4600-978C-AE2D7391855B}" type="sibTrans" cxnId="{AB00702C-3479-4CB1-BB04-3580CC820341}">
      <dgm:prSet/>
      <dgm:spPr/>
      <dgm:t>
        <a:bodyPr/>
        <a:lstStyle/>
        <a:p>
          <a:endParaRPr lang="en-US"/>
        </a:p>
      </dgm:t>
    </dgm:pt>
    <dgm:pt modelId="{503AAB9A-5F65-451B-A838-9D5DF7352E0C}" type="pres">
      <dgm:prSet presAssocID="{EE93007E-74CF-435E-9EB3-E8C87BB60E19}" presName="root" presStyleCnt="0">
        <dgm:presLayoutVars>
          <dgm:dir/>
          <dgm:resizeHandles val="exact"/>
        </dgm:presLayoutVars>
      </dgm:prSet>
      <dgm:spPr/>
    </dgm:pt>
    <dgm:pt modelId="{3DC9C94B-6DFC-4A08-9ED8-2D82D361CCDA}" type="pres">
      <dgm:prSet presAssocID="{A9F36FE5-5A81-40D3-AC28-AC2FEF16D3B8}" presName="compNode" presStyleCnt="0"/>
      <dgm:spPr/>
    </dgm:pt>
    <dgm:pt modelId="{4D3D25C0-007C-4043-A450-C68F34CC5F41}" type="pres">
      <dgm:prSet presAssocID="{A9F36FE5-5A81-40D3-AC28-AC2FEF16D3B8}" presName="bgRect" presStyleLbl="bgShp" presStyleIdx="0" presStyleCnt="2"/>
      <dgm:spPr/>
    </dgm:pt>
    <dgm:pt modelId="{EE90E881-946D-4F97-BE55-7B1F7979B5BC}" type="pres">
      <dgm:prSet presAssocID="{A9F36FE5-5A81-40D3-AC28-AC2FEF16D3B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13EF763A-331E-4180-AD98-9FA2BC731355}" type="pres">
      <dgm:prSet presAssocID="{A9F36FE5-5A81-40D3-AC28-AC2FEF16D3B8}" presName="spaceRect" presStyleCnt="0"/>
      <dgm:spPr/>
    </dgm:pt>
    <dgm:pt modelId="{6A31CAFE-4360-4F45-952D-7BF267003874}" type="pres">
      <dgm:prSet presAssocID="{A9F36FE5-5A81-40D3-AC28-AC2FEF16D3B8}" presName="parTx" presStyleLbl="revTx" presStyleIdx="0" presStyleCnt="2">
        <dgm:presLayoutVars>
          <dgm:chMax val="0"/>
          <dgm:chPref val="0"/>
        </dgm:presLayoutVars>
      </dgm:prSet>
      <dgm:spPr/>
    </dgm:pt>
    <dgm:pt modelId="{1A1F04D2-583C-4617-8E3F-D4D2A630B042}" type="pres">
      <dgm:prSet presAssocID="{33431029-5DB9-4606-B158-B77C7CC1CF57}" presName="sibTrans" presStyleCnt="0"/>
      <dgm:spPr/>
    </dgm:pt>
    <dgm:pt modelId="{F108DAB8-C114-4DAB-9D7B-5DC019E9DB21}" type="pres">
      <dgm:prSet presAssocID="{3A9B3350-EDB2-4F9B-A95F-5660FDA83619}" presName="compNode" presStyleCnt="0"/>
      <dgm:spPr/>
    </dgm:pt>
    <dgm:pt modelId="{F6F5DA4B-D23D-4B21-B29C-B48F0A73788D}" type="pres">
      <dgm:prSet presAssocID="{3A9B3350-EDB2-4F9B-A95F-5660FDA83619}" presName="bgRect" presStyleLbl="bgShp" presStyleIdx="1" presStyleCnt="2"/>
      <dgm:spPr/>
    </dgm:pt>
    <dgm:pt modelId="{C787086D-35FA-4857-BDDD-B00C149CFA67}" type="pres">
      <dgm:prSet presAssocID="{3A9B3350-EDB2-4F9B-A95F-5660FDA8361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hotocopier"/>
        </a:ext>
      </dgm:extLst>
    </dgm:pt>
    <dgm:pt modelId="{16065483-4561-4551-A3B7-322578BFE3D8}" type="pres">
      <dgm:prSet presAssocID="{3A9B3350-EDB2-4F9B-A95F-5660FDA83619}" presName="spaceRect" presStyleCnt="0"/>
      <dgm:spPr/>
    </dgm:pt>
    <dgm:pt modelId="{3596974C-BB6D-4C01-8CD0-B88B2B27AEC1}" type="pres">
      <dgm:prSet presAssocID="{3A9B3350-EDB2-4F9B-A95F-5660FDA83619}" presName="parTx" presStyleLbl="revTx" presStyleIdx="1" presStyleCnt="2">
        <dgm:presLayoutVars>
          <dgm:chMax val="0"/>
          <dgm:chPref val="0"/>
        </dgm:presLayoutVars>
      </dgm:prSet>
      <dgm:spPr/>
    </dgm:pt>
  </dgm:ptLst>
  <dgm:cxnLst>
    <dgm:cxn modelId="{AB00702C-3479-4CB1-BB04-3580CC820341}" srcId="{EE93007E-74CF-435E-9EB3-E8C87BB60E19}" destId="{3A9B3350-EDB2-4F9B-A95F-5660FDA83619}" srcOrd="1" destOrd="0" parTransId="{01E861DA-7EFE-4A17-852B-B8A65BEDEE3E}" sibTransId="{6B6DD92F-E65F-4600-978C-AE2D7391855B}"/>
    <dgm:cxn modelId="{1F5C7B64-CCC1-445C-9941-C93ADBC11755}" srcId="{EE93007E-74CF-435E-9EB3-E8C87BB60E19}" destId="{A9F36FE5-5A81-40D3-AC28-AC2FEF16D3B8}" srcOrd="0" destOrd="0" parTransId="{38B6EA29-CF90-44DD-8629-BC0C63F149F7}" sibTransId="{33431029-5DB9-4606-B158-B77C7CC1CF57}"/>
    <dgm:cxn modelId="{88D65753-5D6C-42AB-A387-CD40BC6B6EF8}" type="presOf" srcId="{EE93007E-74CF-435E-9EB3-E8C87BB60E19}" destId="{503AAB9A-5F65-451B-A838-9D5DF7352E0C}" srcOrd="0" destOrd="0" presId="urn:microsoft.com/office/officeart/2018/2/layout/IconVerticalSolidList"/>
    <dgm:cxn modelId="{E7EB467A-D418-4EB2-90CD-21E140C314A4}" type="presOf" srcId="{3A9B3350-EDB2-4F9B-A95F-5660FDA83619}" destId="{3596974C-BB6D-4C01-8CD0-B88B2B27AEC1}" srcOrd="0" destOrd="0" presId="urn:microsoft.com/office/officeart/2018/2/layout/IconVerticalSolidList"/>
    <dgm:cxn modelId="{098F93F5-5788-4994-8C3B-ACF7EED2E175}" type="presOf" srcId="{A9F36FE5-5A81-40D3-AC28-AC2FEF16D3B8}" destId="{6A31CAFE-4360-4F45-952D-7BF267003874}" srcOrd="0" destOrd="0" presId="urn:microsoft.com/office/officeart/2018/2/layout/IconVerticalSolidList"/>
    <dgm:cxn modelId="{DB3EC0AB-2A75-4432-A9DA-8237F2CDF196}" type="presParOf" srcId="{503AAB9A-5F65-451B-A838-9D5DF7352E0C}" destId="{3DC9C94B-6DFC-4A08-9ED8-2D82D361CCDA}" srcOrd="0" destOrd="0" presId="urn:microsoft.com/office/officeart/2018/2/layout/IconVerticalSolidList"/>
    <dgm:cxn modelId="{0AEB9843-8BA9-4FDC-B6A4-C97E1990073C}" type="presParOf" srcId="{3DC9C94B-6DFC-4A08-9ED8-2D82D361CCDA}" destId="{4D3D25C0-007C-4043-A450-C68F34CC5F41}" srcOrd="0" destOrd="0" presId="urn:microsoft.com/office/officeart/2018/2/layout/IconVerticalSolidList"/>
    <dgm:cxn modelId="{14CDB728-83F7-4CD1-ACC2-0F702B7A259B}" type="presParOf" srcId="{3DC9C94B-6DFC-4A08-9ED8-2D82D361CCDA}" destId="{EE90E881-946D-4F97-BE55-7B1F7979B5BC}" srcOrd="1" destOrd="0" presId="urn:microsoft.com/office/officeart/2018/2/layout/IconVerticalSolidList"/>
    <dgm:cxn modelId="{5A286ABF-ECEB-442D-A3BB-BF13235428DF}" type="presParOf" srcId="{3DC9C94B-6DFC-4A08-9ED8-2D82D361CCDA}" destId="{13EF763A-331E-4180-AD98-9FA2BC731355}" srcOrd="2" destOrd="0" presId="urn:microsoft.com/office/officeart/2018/2/layout/IconVerticalSolidList"/>
    <dgm:cxn modelId="{CB7961B3-0A51-402F-BE9B-31E12A17D914}" type="presParOf" srcId="{3DC9C94B-6DFC-4A08-9ED8-2D82D361CCDA}" destId="{6A31CAFE-4360-4F45-952D-7BF267003874}" srcOrd="3" destOrd="0" presId="urn:microsoft.com/office/officeart/2018/2/layout/IconVerticalSolidList"/>
    <dgm:cxn modelId="{CAD6965F-F748-4FDD-9329-CA9926DB5831}" type="presParOf" srcId="{503AAB9A-5F65-451B-A838-9D5DF7352E0C}" destId="{1A1F04D2-583C-4617-8E3F-D4D2A630B042}" srcOrd="1" destOrd="0" presId="urn:microsoft.com/office/officeart/2018/2/layout/IconVerticalSolidList"/>
    <dgm:cxn modelId="{873623C0-4D7F-4FBF-8872-4AC43E925F46}" type="presParOf" srcId="{503AAB9A-5F65-451B-A838-9D5DF7352E0C}" destId="{F108DAB8-C114-4DAB-9D7B-5DC019E9DB21}" srcOrd="2" destOrd="0" presId="urn:microsoft.com/office/officeart/2018/2/layout/IconVerticalSolidList"/>
    <dgm:cxn modelId="{E8E4A1D9-5966-4EA8-B630-476F27283001}" type="presParOf" srcId="{F108DAB8-C114-4DAB-9D7B-5DC019E9DB21}" destId="{F6F5DA4B-D23D-4B21-B29C-B48F0A73788D}" srcOrd="0" destOrd="0" presId="urn:microsoft.com/office/officeart/2018/2/layout/IconVerticalSolidList"/>
    <dgm:cxn modelId="{5AAA0090-9BB6-4613-9CDE-F00A1F530842}" type="presParOf" srcId="{F108DAB8-C114-4DAB-9D7B-5DC019E9DB21}" destId="{C787086D-35FA-4857-BDDD-B00C149CFA67}" srcOrd="1" destOrd="0" presId="urn:microsoft.com/office/officeart/2018/2/layout/IconVerticalSolidList"/>
    <dgm:cxn modelId="{A96777B9-1A22-4404-A687-D401B0D47E93}" type="presParOf" srcId="{F108DAB8-C114-4DAB-9D7B-5DC019E9DB21}" destId="{16065483-4561-4551-A3B7-322578BFE3D8}" srcOrd="2" destOrd="0" presId="urn:microsoft.com/office/officeart/2018/2/layout/IconVerticalSolidList"/>
    <dgm:cxn modelId="{0B2E7E58-8A2F-4594-8336-2F3A009220EC}" type="presParOf" srcId="{F108DAB8-C114-4DAB-9D7B-5DC019E9DB21}" destId="{3596974C-BB6D-4C01-8CD0-B88B2B27AEC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C132EB-991B-4977-8A7F-C587487E0F62}"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n-US"/>
        </a:p>
      </dgm:t>
    </dgm:pt>
    <dgm:pt modelId="{FD6E5284-A79A-4624-87A2-6D9535A470F1}">
      <dgm:prSet/>
      <dgm:spPr/>
      <dgm:t>
        <a:bodyPr/>
        <a:lstStyle/>
        <a:p>
          <a:r>
            <a:rPr lang="en-US" dirty="0"/>
            <a:t>Shut up and listen </a:t>
          </a:r>
        </a:p>
      </dgm:t>
    </dgm:pt>
    <dgm:pt modelId="{98E59DF4-C5D8-486B-B840-FEF5F09AFBB3}" type="parTrans" cxnId="{53884DD3-34A1-47A5-8843-8B920AA7DB2C}">
      <dgm:prSet/>
      <dgm:spPr/>
      <dgm:t>
        <a:bodyPr/>
        <a:lstStyle/>
        <a:p>
          <a:endParaRPr lang="en-US"/>
        </a:p>
      </dgm:t>
    </dgm:pt>
    <dgm:pt modelId="{BEA344CA-D7C0-4711-92FE-89560FAC5A8E}" type="sibTrans" cxnId="{53884DD3-34A1-47A5-8843-8B920AA7DB2C}">
      <dgm:prSet phldrT="1" phldr="0"/>
      <dgm:spPr/>
      <dgm:t>
        <a:bodyPr/>
        <a:lstStyle/>
        <a:p>
          <a:r>
            <a:rPr lang="en-US"/>
            <a:t>1</a:t>
          </a:r>
        </a:p>
      </dgm:t>
    </dgm:pt>
    <dgm:pt modelId="{7C0A61C0-914F-4045-B563-C2F1622C41DB}">
      <dgm:prSet/>
      <dgm:spPr/>
      <dgm:t>
        <a:bodyPr/>
        <a:lstStyle/>
        <a:p>
          <a:r>
            <a:rPr lang="en-US" dirty="0"/>
            <a:t>Acknowledge and make sure you understood</a:t>
          </a:r>
        </a:p>
      </dgm:t>
    </dgm:pt>
    <dgm:pt modelId="{DE3F0B63-6580-470D-B15E-2C2A80BA66F7}" type="parTrans" cxnId="{A0F04373-B14A-48C4-B465-4F3267725F03}">
      <dgm:prSet/>
      <dgm:spPr/>
      <dgm:t>
        <a:bodyPr/>
        <a:lstStyle/>
        <a:p>
          <a:endParaRPr lang="en-US"/>
        </a:p>
      </dgm:t>
    </dgm:pt>
    <dgm:pt modelId="{9686EB1B-393C-4E9E-BE6C-26B16260E982}" type="sibTrans" cxnId="{A0F04373-B14A-48C4-B465-4F3267725F03}">
      <dgm:prSet phldrT="2" phldr="0"/>
      <dgm:spPr/>
      <dgm:t>
        <a:bodyPr/>
        <a:lstStyle/>
        <a:p>
          <a:r>
            <a:rPr lang="en-US"/>
            <a:t>2</a:t>
          </a:r>
        </a:p>
      </dgm:t>
    </dgm:pt>
    <dgm:pt modelId="{23860BD1-3B1B-46FD-AEC0-BC19A5B1246F}">
      <dgm:prSet/>
      <dgm:spPr/>
      <dgm:t>
        <a:bodyPr/>
        <a:lstStyle/>
        <a:p>
          <a:r>
            <a:rPr lang="en-US" dirty="0"/>
            <a:t>Apologize, if needed</a:t>
          </a:r>
        </a:p>
      </dgm:t>
    </dgm:pt>
    <dgm:pt modelId="{C1972D78-E575-491A-8774-C6A224B58C1E}" type="parTrans" cxnId="{9A4E7744-0032-4755-AC57-E518D96FF1DF}">
      <dgm:prSet/>
      <dgm:spPr/>
      <dgm:t>
        <a:bodyPr/>
        <a:lstStyle/>
        <a:p>
          <a:endParaRPr lang="en-US"/>
        </a:p>
      </dgm:t>
    </dgm:pt>
    <dgm:pt modelId="{4F4DC156-BFB4-42D1-B68A-1C89577CD3CE}" type="sibTrans" cxnId="{9A4E7744-0032-4755-AC57-E518D96FF1DF}">
      <dgm:prSet phldrT="3" phldr="0"/>
      <dgm:spPr/>
      <dgm:t>
        <a:bodyPr/>
        <a:lstStyle/>
        <a:p>
          <a:r>
            <a:rPr lang="en-US"/>
            <a:t>3</a:t>
          </a:r>
        </a:p>
      </dgm:t>
    </dgm:pt>
    <dgm:pt modelId="{84BD6C44-44D1-46DD-9577-C07F35AFE941}">
      <dgm:prSet/>
      <dgm:spPr/>
      <dgm:t>
        <a:bodyPr/>
        <a:lstStyle/>
        <a:p>
          <a:r>
            <a:rPr lang="en-US" u="sng" dirty="0"/>
            <a:t>Do the work, and do better next time</a:t>
          </a:r>
          <a:endParaRPr lang="en-US" dirty="0"/>
        </a:p>
      </dgm:t>
    </dgm:pt>
    <dgm:pt modelId="{F2EF4220-5A69-4275-8A1F-2C9C75690DAA}" type="parTrans" cxnId="{B3A29944-8E24-4E6D-A544-49E5B5958BF7}">
      <dgm:prSet/>
      <dgm:spPr/>
      <dgm:t>
        <a:bodyPr/>
        <a:lstStyle/>
        <a:p>
          <a:endParaRPr lang="en-US"/>
        </a:p>
      </dgm:t>
    </dgm:pt>
    <dgm:pt modelId="{9E69A282-17C5-4494-AE61-91B424D9411A}" type="sibTrans" cxnId="{B3A29944-8E24-4E6D-A544-49E5B5958BF7}">
      <dgm:prSet phldrT="4" phldr="0"/>
      <dgm:spPr/>
      <dgm:t>
        <a:bodyPr/>
        <a:lstStyle/>
        <a:p>
          <a:r>
            <a:rPr lang="en-US"/>
            <a:t>4</a:t>
          </a:r>
        </a:p>
      </dgm:t>
    </dgm:pt>
    <dgm:pt modelId="{90041FFC-9299-42F9-846D-9B1F71717582}" type="pres">
      <dgm:prSet presAssocID="{9AC132EB-991B-4977-8A7F-C587487E0F62}" presName="Name0" presStyleCnt="0">
        <dgm:presLayoutVars>
          <dgm:animLvl val="lvl"/>
          <dgm:resizeHandles val="exact"/>
        </dgm:presLayoutVars>
      </dgm:prSet>
      <dgm:spPr/>
    </dgm:pt>
    <dgm:pt modelId="{C6B71FDF-7F7E-4065-9507-4540C32F61FF}" type="pres">
      <dgm:prSet presAssocID="{FD6E5284-A79A-4624-87A2-6D9535A470F1}" presName="compositeNode" presStyleCnt="0">
        <dgm:presLayoutVars>
          <dgm:bulletEnabled val="1"/>
        </dgm:presLayoutVars>
      </dgm:prSet>
      <dgm:spPr/>
    </dgm:pt>
    <dgm:pt modelId="{4BE01BFF-A57B-4E95-89CF-9AD9576A0E35}" type="pres">
      <dgm:prSet presAssocID="{FD6E5284-A79A-4624-87A2-6D9535A470F1}" presName="bgRect" presStyleLbl="bgAccFollowNode1" presStyleIdx="0" presStyleCnt="4"/>
      <dgm:spPr/>
    </dgm:pt>
    <dgm:pt modelId="{B456DE80-41C1-4BE9-98EA-EE3D580BDB43}" type="pres">
      <dgm:prSet presAssocID="{BEA344CA-D7C0-4711-92FE-89560FAC5A8E}" presName="sibTransNodeCircle" presStyleLbl="alignNode1" presStyleIdx="0" presStyleCnt="8">
        <dgm:presLayoutVars>
          <dgm:chMax val="0"/>
          <dgm:bulletEnabled/>
        </dgm:presLayoutVars>
      </dgm:prSet>
      <dgm:spPr/>
    </dgm:pt>
    <dgm:pt modelId="{D448D8C8-5DD8-46D0-B323-ACCC5CD405B8}" type="pres">
      <dgm:prSet presAssocID="{FD6E5284-A79A-4624-87A2-6D9535A470F1}" presName="bottomLine" presStyleLbl="alignNode1" presStyleIdx="1" presStyleCnt="8">
        <dgm:presLayoutVars/>
      </dgm:prSet>
      <dgm:spPr/>
    </dgm:pt>
    <dgm:pt modelId="{1B3C542B-38B2-4A67-9ECE-74CE13ADF435}" type="pres">
      <dgm:prSet presAssocID="{FD6E5284-A79A-4624-87A2-6D9535A470F1}" presName="nodeText" presStyleLbl="bgAccFollowNode1" presStyleIdx="0" presStyleCnt="4">
        <dgm:presLayoutVars>
          <dgm:bulletEnabled val="1"/>
        </dgm:presLayoutVars>
      </dgm:prSet>
      <dgm:spPr/>
    </dgm:pt>
    <dgm:pt modelId="{6AD96AEE-FB6B-4978-B7ED-FE92EC5BC870}" type="pres">
      <dgm:prSet presAssocID="{BEA344CA-D7C0-4711-92FE-89560FAC5A8E}" presName="sibTrans" presStyleCnt="0"/>
      <dgm:spPr/>
    </dgm:pt>
    <dgm:pt modelId="{5CEC9ECC-BA0F-4A2A-A05E-821768279FBA}" type="pres">
      <dgm:prSet presAssocID="{7C0A61C0-914F-4045-B563-C2F1622C41DB}" presName="compositeNode" presStyleCnt="0">
        <dgm:presLayoutVars>
          <dgm:bulletEnabled val="1"/>
        </dgm:presLayoutVars>
      </dgm:prSet>
      <dgm:spPr/>
    </dgm:pt>
    <dgm:pt modelId="{7C19D236-6AC6-45BA-AE83-24BCF3BA6650}" type="pres">
      <dgm:prSet presAssocID="{7C0A61C0-914F-4045-B563-C2F1622C41DB}" presName="bgRect" presStyleLbl="bgAccFollowNode1" presStyleIdx="1" presStyleCnt="4"/>
      <dgm:spPr/>
    </dgm:pt>
    <dgm:pt modelId="{093810D8-5799-40FE-AEFF-7ABDEF317D84}" type="pres">
      <dgm:prSet presAssocID="{9686EB1B-393C-4E9E-BE6C-26B16260E982}" presName="sibTransNodeCircle" presStyleLbl="alignNode1" presStyleIdx="2" presStyleCnt="8">
        <dgm:presLayoutVars>
          <dgm:chMax val="0"/>
          <dgm:bulletEnabled/>
        </dgm:presLayoutVars>
      </dgm:prSet>
      <dgm:spPr/>
    </dgm:pt>
    <dgm:pt modelId="{184B6FF6-5C55-4BEA-9E51-DC2DDA35DE36}" type="pres">
      <dgm:prSet presAssocID="{7C0A61C0-914F-4045-B563-C2F1622C41DB}" presName="bottomLine" presStyleLbl="alignNode1" presStyleIdx="3" presStyleCnt="8">
        <dgm:presLayoutVars/>
      </dgm:prSet>
      <dgm:spPr/>
    </dgm:pt>
    <dgm:pt modelId="{857796FB-99B1-4EF1-B66F-D2DBDAF892BB}" type="pres">
      <dgm:prSet presAssocID="{7C0A61C0-914F-4045-B563-C2F1622C41DB}" presName="nodeText" presStyleLbl="bgAccFollowNode1" presStyleIdx="1" presStyleCnt="4">
        <dgm:presLayoutVars>
          <dgm:bulletEnabled val="1"/>
        </dgm:presLayoutVars>
      </dgm:prSet>
      <dgm:spPr/>
    </dgm:pt>
    <dgm:pt modelId="{3D356B61-D863-4C47-85F8-6ADC9CEFD54B}" type="pres">
      <dgm:prSet presAssocID="{9686EB1B-393C-4E9E-BE6C-26B16260E982}" presName="sibTrans" presStyleCnt="0"/>
      <dgm:spPr/>
    </dgm:pt>
    <dgm:pt modelId="{9F12DD3B-8B89-4784-AD23-6E3AB71C08A4}" type="pres">
      <dgm:prSet presAssocID="{23860BD1-3B1B-46FD-AEC0-BC19A5B1246F}" presName="compositeNode" presStyleCnt="0">
        <dgm:presLayoutVars>
          <dgm:bulletEnabled val="1"/>
        </dgm:presLayoutVars>
      </dgm:prSet>
      <dgm:spPr/>
    </dgm:pt>
    <dgm:pt modelId="{ACBB5294-BF3D-4327-8FED-7AE3441535CF}" type="pres">
      <dgm:prSet presAssocID="{23860BD1-3B1B-46FD-AEC0-BC19A5B1246F}" presName="bgRect" presStyleLbl="bgAccFollowNode1" presStyleIdx="2" presStyleCnt="4"/>
      <dgm:spPr/>
    </dgm:pt>
    <dgm:pt modelId="{F6A8C2E3-6122-4097-8CB1-A634E0A22044}" type="pres">
      <dgm:prSet presAssocID="{4F4DC156-BFB4-42D1-B68A-1C89577CD3CE}" presName="sibTransNodeCircle" presStyleLbl="alignNode1" presStyleIdx="4" presStyleCnt="8">
        <dgm:presLayoutVars>
          <dgm:chMax val="0"/>
          <dgm:bulletEnabled/>
        </dgm:presLayoutVars>
      </dgm:prSet>
      <dgm:spPr/>
    </dgm:pt>
    <dgm:pt modelId="{EF1EAD5F-4E78-4891-9C2A-9C754FBC635A}" type="pres">
      <dgm:prSet presAssocID="{23860BD1-3B1B-46FD-AEC0-BC19A5B1246F}" presName="bottomLine" presStyleLbl="alignNode1" presStyleIdx="5" presStyleCnt="8">
        <dgm:presLayoutVars/>
      </dgm:prSet>
      <dgm:spPr/>
    </dgm:pt>
    <dgm:pt modelId="{4F34657F-D234-4E10-9A8A-DCB5A12A4500}" type="pres">
      <dgm:prSet presAssocID="{23860BD1-3B1B-46FD-AEC0-BC19A5B1246F}" presName="nodeText" presStyleLbl="bgAccFollowNode1" presStyleIdx="2" presStyleCnt="4">
        <dgm:presLayoutVars>
          <dgm:bulletEnabled val="1"/>
        </dgm:presLayoutVars>
      </dgm:prSet>
      <dgm:spPr/>
    </dgm:pt>
    <dgm:pt modelId="{FA5038E0-A668-4C14-BF56-212CDC0FB7F7}" type="pres">
      <dgm:prSet presAssocID="{4F4DC156-BFB4-42D1-B68A-1C89577CD3CE}" presName="sibTrans" presStyleCnt="0"/>
      <dgm:spPr/>
    </dgm:pt>
    <dgm:pt modelId="{C7BFAE12-BCD9-4C41-85A7-D50303F9C65B}" type="pres">
      <dgm:prSet presAssocID="{84BD6C44-44D1-46DD-9577-C07F35AFE941}" presName="compositeNode" presStyleCnt="0">
        <dgm:presLayoutVars>
          <dgm:bulletEnabled val="1"/>
        </dgm:presLayoutVars>
      </dgm:prSet>
      <dgm:spPr/>
    </dgm:pt>
    <dgm:pt modelId="{F0A45CC2-C486-4CBF-A0AB-B53624D56C40}" type="pres">
      <dgm:prSet presAssocID="{84BD6C44-44D1-46DD-9577-C07F35AFE941}" presName="bgRect" presStyleLbl="bgAccFollowNode1" presStyleIdx="3" presStyleCnt="4"/>
      <dgm:spPr/>
    </dgm:pt>
    <dgm:pt modelId="{3D92CFB2-DDF1-42F3-84FF-03B7AB35DD8F}" type="pres">
      <dgm:prSet presAssocID="{9E69A282-17C5-4494-AE61-91B424D9411A}" presName="sibTransNodeCircle" presStyleLbl="alignNode1" presStyleIdx="6" presStyleCnt="8">
        <dgm:presLayoutVars>
          <dgm:chMax val="0"/>
          <dgm:bulletEnabled/>
        </dgm:presLayoutVars>
      </dgm:prSet>
      <dgm:spPr/>
    </dgm:pt>
    <dgm:pt modelId="{9014888D-CA99-4AC4-AE7F-8AB3553AD162}" type="pres">
      <dgm:prSet presAssocID="{84BD6C44-44D1-46DD-9577-C07F35AFE941}" presName="bottomLine" presStyleLbl="alignNode1" presStyleIdx="7" presStyleCnt="8">
        <dgm:presLayoutVars/>
      </dgm:prSet>
      <dgm:spPr/>
    </dgm:pt>
    <dgm:pt modelId="{5C19DC50-7814-4B85-BCF0-B513BAC69B85}" type="pres">
      <dgm:prSet presAssocID="{84BD6C44-44D1-46DD-9577-C07F35AFE941}" presName="nodeText" presStyleLbl="bgAccFollowNode1" presStyleIdx="3" presStyleCnt="4">
        <dgm:presLayoutVars>
          <dgm:bulletEnabled val="1"/>
        </dgm:presLayoutVars>
      </dgm:prSet>
      <dgm:spPr/>
    </dgm:pt>
  </dgm:ptLst>
  <dgm:cxnLst>
    <dgm:cxn modelId="{4A4ACF07-8474-4FF7-A686-80C3E5EA477C}" type="presOf" srcId="{23860BD1-3B1B-46FD-AEC0-BC19A5B1246F}" destId="{ACBB5294-BF3D-4327-8FED-7AE3441535CF}" srcOrd="0" destOrd="0" presId="urn:microsoft.com/office/officeart/2016/7/layout/BasicLinearProcessNumbered"/>
    <dgm:cxn modelId="{E0C3AB17-8895-4447-9E9E-1B3FC9BE610D}" type="presOf" srcId="{7C0A61C0-914F-4045-B563-C2F1622C41DB}" destId="{7C19D236-6AC6-45BA-AE83-24BCF3BA6650}" srcOrd="0" destOrd="0" presId="urn:microsoft.com/office/officeart/2016/7/layout/BasicLinearProcessNumbered"/>
    <dgm:cxn modelId="{CE135A19-5BEA-4688-B8F5-F1D1A16B9305}" type="presOf" srcId="{9AC132EB-991B-4977-8A7F-C587487E0F62}" destId="{90041FFC-9299-42F9-846D-9B1F71717582}" srcOrd="0" destOrd="0" presId="urn:microsoft.com/office/officeart/2016/7/layout/BasicLinearProcessNumbered"/>
    <dgm:cxn modelId="{33FF1620-6E8E-439A-8721-B296D78CACC1}" type="presOf" srcId="{FD6E5284-A79A-4624-87A2-6D9535A470F1}" destId="{1B3C542B-38B2-4A67-9ECE-74CE13ADF435}" srcOrd="1" destOrd="0" presId="urn:microsoft.com/office/officeart/2016/7/layout/BasicLinearProcessNumbered"/>
    <dgm:cxn modelId="{CACF963F-E6FD-4DBE-8385-0F4A6DF5B52C}" type="presOf" srcId="{7C0A61C0-914F-4045-B563-C2F1622C41DB}" destId="{857796FB-99B1-4EF1-B66F-D2DBDAF892BB}" srcOrd="1" destOrd="0" presId="urn:microsoft.com/office/officeart/2016/7/layout/BasicLinearProcessNumbered"/>
    <dgm:cxn modelId="{349E7943-3D64-4374-9ADE-DDA365AB4DDA}" type="presOf" srcId="{FD6E5284-A79A-4624-87A2-6D9535A470F1}" destId="{4BE01BFF-A57B-4E95-89CF-9AD9576A0E35}" srcOrd="0" destOrd="0" presId="urn:microsoft.com/office/officeart/2016/7/layout/BasicLinearProcessNumbered"/>
    <dgm:cxn modelId="{9A4E7744-0032-4755-AC57-E518D96FF1DF}" srcId="{9AC132EB-991B-4977-8A7F-C587487E0F62}" destId="{23860BD1-3B1B-46FD-AEC0-BC19A5B1246F}" srcOrd="2" destOrd="0" parTransId="{C1972D78-E575-491A-8774-C6A224B58C1E}" sibTransId="{4F4DC156-BFB4-42D1-B68A-1C89577CD3CE}"/>
    <dgm:cxn modelId="{B3A29944-8E24-4E6D-A544-49E5B5958BF7}" srcId="{9AC132EB-991B-4977-8A7F-C587487E0F62}" destId="{84BD6C44-44D1-46DD-9577-C07F35AFE941}" srcOrd="3" destOrd="0" parTransId="{F2EF4220-5A69-4275-8A1F-2C9C75690DAA}" sibTransId="{9E69A282-17C5-4494-AE61-91B424D9411A}"/>
    <dgm:cxn modelId="{A0F04373-B14A-48C4-B465-4F3267725F03}" srcId="{9AC132EB-991B-4977-8A7F-C587487E0F62}" destId="{7C0A61C0-914F-4045-B563-C2F1622C41DB}" srcOrd="1" destOrd="0" parTransId="{DE3F0B63-6580-470D-B15E-2C2A80BA66F7}" sibTransId="{9686EB1B-393C-4E9E-BE6C-26B16260E982}"/>
    <dgm:cxn modelId="{47A38886-7E13-4728-AAFC-490597D45249}" type="presOf" srcId="{84BD6C44-44D1-46DD-9577-C07F35AFE941}" destId="{F0A45CC2-C486-4CBF-A0AB-B53624D56C40}" srcOrd="0" destOrd="0" presId="urn:microsoft.com/office/officeart/2016/7/layout/BasicLinearProcessNumbered"/>
    <dgm:cxn modelId="{A5ECF5A8-02EB-41F5-A3EA-B1ECDD11B6AC}" type="presOf" srcId="{9E69A282-17C5-4494-AE61-91B424D9411A}" destId="{3D92CFB2-DDF1-42F3-84FF-03B7AB35DD8F}" srcOrd="0" destOrd="0" presId="urn:microsoft.com/office/officeart/2016/7/layout/BasicLinearProcessNumbered"/>
    <dgm:cxn modelId="{946A9AA9-5488-4B72-A84B-5A08275990EB}" type="presOf" srcId="{4F4DC156-BFB4-42D1-B68A-1C89577CD3CE}" destId="{F6A8C2E3-6122-4097-8CB1-A634E0A22044}" srcOrd="0" destOrd="0" presId="urn:microsoft.com/office/officeart/2016/7/layout/BasicLinearProcessNumbered"/>
    <dgm:cxn modelId="{6E73EBBA-E165-4153-BE49-5BAF4161646A}" type="presOf" srcId="{84BD6C44-44D1-46DD-9577-C07F35AFE941}" destId="{5C19DC50-7814-4B85-BCF0-B513BAC69B85}" srcOrd="1" destOrd="0" presId="urn:microsoft.com/office/officeart/2016/7/layout/BasicLinearProcessNumbered"/>
    <dgm:cxn modelId="{53884DD3-34A1-47A5-8843-8B920AA7DB2C}" srcId="{9AC132EB-991B-4977-8A7F-C587487E0F62}" destId="{FD6E5284-A79A-4624-87A2-6D9535A470F1}" srcOrd="0" destOrd="0" parTransId="{98E59DF4-C5D8-486B-B840-FEF5F09AFBB3}" sibTransId="{BEA344CA-D7C0-4711-92FE-89560FAC5A8E}"/>
    <dgm:cxn modelId="{217B71DE-F97C-4232-9D83-0B3D55A61BD1}" type="presOf" srcId="{9686EB1B-393C-4E9E-BE6C-26B16260E982}" destId="{093810D8-5799-40FE-AEFF-7ABDEF317D84}" srcOrd="0" destOrd="0" presId="urn:microsoft.com/office/officeart/2016/7/layout/BasicLinearProcessNumbered"/>
    <dgm:cxn modelId="{F3CDCFEB-08C6-43E5-80E6-1B38D8132B6E}" type="presOf" srcId="{23860BD1-3B1B-46FD-AEC0-BC19A5B1246F}" destId="{4F34657F-D234-4E10-9A8A-DCB5A12A4500}" srcOrd="1" destOrd="0" presId="urn:microsoft.com/office/officeart/2016/7/layout/BasicLinearProcessNumbered"/>
    <dgm:cxn modelId="{822D9AEF-DCF7-4B62-963C-C6E814EDA7D9}" type="presOf" srcId="{BEA344CA-D7C0-4711-92FE-89560FAC5A8E}" destId="{B456DE80-41C1-4BE9-98EA-EE3D580BDB43}" srcOrd="0" destOrd="0" presId="urn:microsoft.com/office/officeart/2016/7/layout/BasicLinearProcessNumbered"/>
    <dgm:cxn modelId="{268D45DB-DE7C-444C-846A-D57E123EC6B7}" type="presParOf" srcId="{90041FFC-9299-42F9-846D-9B1F71717582}" destId="{C6B71FDF-7F7E-4065-9507-4540C32F61FF}" srcOrd="0" destOrd="0" presId="urn:microsoft.com/office/officeart/2016/7/layout/BasicLinearProcessNumbered"/>
    <dgm:cxn modelId="{184233B4-5A6C-4EA0-8D55-B6C602AED771}" type="presParOf" srcId="{C6B71FDF-7F7E-4065-9507-4540C32F61FF}" destId="{4BE01BFF-A57B-4E95-89CF-9AD9576A0E35}" srcOrd="0" destOrd="0" presId="urn:microsoft.com/office/officeart/2016/7/layout/BasicLinearProcessNumbered"/>
    <dgm:cxn modelId="{32E5DDF3-EAFC-4BC8-9404-5D3FFE8D3B8F}" type="presParOf" srcId="{C6B71FDF-7F7E-4065-9507-4540C32F61FF}" destId="{B456DE80-41C1-4BE9-98EA-EE3D580BDB43}" srcOrd="1" destOrd="0" presId="urn:microsoft.com/office/officeart/2016/7/layout/BasicLinearProcessNumbered"/>
    <dgm:cxn modelId="{BD76A6C9-9CAC-4791-A455-B8E1A1C554BE}" type="presParOf" srcId="{C6B71FDF-7F7E-4065-9507-4540C32F61FF}" destId="{D448D8C8-5DD8-46D0-B323-ACCC5CD405B8}" srcOrd="2" destOrd="0" presId="urn:microsoft.com/office/officeart/2016/7/layout/BasicLinearProcessNumbered"/>
    <dgm:cxn modelId="{70D7D8C5-BFE3-4421-B95C-CADC1DB3208D}" type="presParOf" srcId="{C6B71FDF-7F7E-4065-9507-4540C32F61FF}" destId="{1B3C542B-38B2-4A67-9ECE-74CE13ADF435}" srcOrd="3" destOrd="0" presId="urn:microsoft.com/office/officeart/2016/7/layout/BasicLinearProcessNumbered"/>
    <dgm:cxn modelId="{3CE27D65-C495-4B78-B2BA-25F2D61094C5}" type="presParOf" srcId="{90041FFC-9299-42F9-846D-9B1F71717582}" destId="{6AD96AEE-FB6B-4978-B7ED-FE92EC5BC870}" srcOrd="1" destOrd="0" presId="urn:microsoft.com/office/officeart/2016/7/layout/BasicLinearProcessNumbered"/>
    <dgm:cxn modelId="{78F38791-384F-4676-9AB2-96BBBA1DEA6A}" type="presParOf" srcId="{90041FFC-9299-42F9-846D-9B1F71717582}" destId="{5CEC9ECC-BA0F-4A2A-A05E-821768279FBA}" srcOrd="2" destOrd="0" presId="urn:microsoft.com/office/officeart/2016/7/layout/BasicLinearProcessNumbered"/>
    <dgm:cxn modelId="{C4A9E35A-196B-4766-9707-746DA2A1E4B5}" type="presParOf" srcId="{5CEC9ECC-BA0F-4A2A-A05E-821768279FBA}" destId="{7C19D236-6AC6-45BA-AE83-24BCF3BA6650}" srcOrd="0" destOrd="0" presId="urn:microsoft.com/office/officeart/2016/7/layout/BasicLinearProcessNumbered"/>
    <dgm:cxn modelId="{612310D8-0884-4204-B700-624356218E93}" type="presParOf" srcId="{5CEC9ECC-BA0F-4A2A-A05E-821768279FBA}" destId="{093810D8-5799-40FE-AEFF-7ABDEF317D84}" srcOrd="1" destOrd="0" presId="urn:microsoft.com/office/officeart/2016/7/layout/BasicLinearProcessNumbered"/>
    <dgm:cxn modelId="{A03EA8D1-DF58-497E-B76F-D2C1049C5AEB}" type="presParOf" srcId="{5CEC9ECC-BA0F-4A2A-A05E-821768279FBA}" destId="{184B6FF6-5C55-4BEA-9E51-DC2DDA35DE36}" srcOrd="2" destOrd="0" presId="urn:microsoft.com/office/officeart/2016/7/layout/BasicLinearProcessNumbered"/>
    <dgm:cxn modelId="{05BF2F44-8316-4A36-9DB3-CD13566795B1}" type="presParOf" srcId="{5CEC9ECC-BA0F-4A2A-A05E-821768279FBA}" destId="{857796FB-99B1-4EF1-B66F-D2DBDAF892BB}" srcOrd="3" destOrd="0" presId="urn:microsoft.com/office/officeart/2016/7/layout/BasicLinearProcessNumbered"/>
    <dgm:cxn modelId="{0E4D79C8-2A6E-4DBF-9466-E335C19A0339}" type="presParOf" srcId="{90041FFC-9299-42F9-846D-9B1F71717582}" destId="{3D356B61-D863-4C47-85F8-6ADC9CEFD54B}" srcOrd="3" destOrd="0" presId="urn:microsoft.com/office/officeart/2016/7/layout/BasicLinearProcessNumbered"/>
    <dgm:cxn modelId="{1F0071F7-B746-49FE-8F09-C143ADE13A87}" type="presParOf" srcId="{90041FFC-9299-42F9-846D-9B1F71717582}" destId="{9F12DD3B-8B89-4784-AD23-6E3AB71C08A4}" srcOrd="4" destOrd="0" presId="urn:microsoft.com/office/officeart/2016/7/layout/BasicLinearProcessNumbered"/>
    <dgm:cxn modelId="{032CDA3A-E953-445E-9068-4289740C8AA1}" type="presParOf" srcId="{9F12DD3B-8B89-4784-AD23-6E3AB71C08A4}" destId="{ACBB5294-BF3D-4327-8FED-7AE3441535CF}" srcOrd="0" destOrd="0" presId="urn:microsoft.com/office/officeart/2016/7/layout/BasicLinearProcessNumbered"/>
    <dgm:cxn modelId="{7B9E05D3-C932-4E00-B037-5F170FB7290B}" type="presParOf" srcId="{9F12DD3B-8B89-4784-AD23-6E3AB71C08A4}" destId="{F6A8C2E3-6122-4097-8CB1-A634E0A22044}" srcOrd="1" destOrd="0" presId="urn:microsoft.com/office/officeart/2016/7/layout/BasicLinearProcessNumbered"/>
    <dgm:cxn modelId="{F81B0F02-5327-46E0-8623-99575D74A162}" type="presParOf" srcId="{9F12DD3B-8B89-4784-AD23-6E3AB71C08A4}" destId="{EF1EAD5F-4E78-4891-9C2A-9C754FBC635A}" srcOrd="2" destOrd="0" presId="urn:microsoft.com/office/officeart/2016/7/layout/BasicLinearProcessNumbered"/>
    <dgm:cxn modelId="{F62ECA6A-B9D4-458D-A625-6850739CD6DD}" type="presParOf" srcId="{9F12DD3B-8B89-4784-AD23-6E3AB71C08A4}" destId="{4F34657F-D234-4E10-9A8A-DCB5A12A4500}" srcOrd="3" destOrd="0" presId="urn:microsoft.com/office/officeart/2016/7/layout/BasicLinearProcessNumbered"/>
    <dgm:cxn modelId="{AB03A012-DE37-46EB-A221-1363D1E6F73E}" type="presParOf" srcId="{90041FFC-9299-42F9-846D-9B1F71717582}" destId="{FA5038E0-A668-4C14-BF56-212CDC0FB7F7}" srcOrd="5" destOrd="0" presId="urn:microsoft.com/office/officeart/2016/7/layout/BasicLinearProcessNumbered"/>
    <dgm:cxn modelId="{E8A7DBE7-75F0-4AAC-965E-361D37C7919A}" type="presParOf" srcId="{90041FFC-9299-42F9-846D-9B1F71717582}" destId="{C7BFAE12-BCD9-4C41-85A7-D50303F9C65B}" srcOrd="6" destOrd="0" presId="urn:microsoft.com/office/officeart/2016/7/layout/BasicLinearProcessNumbered"/>
    <dgm:cxn modelId="{29E1CE2F-DAF3-4D8E-BB8E-26556839F6BA}" type="presParOf" srcId="{C7BFAE12-BCD9-4C41-85A7-D50303F9C65B}" destId="{F0A45CC2-C486-4CBF-A0AB-B53624D56C40}" srcOrd="0" destOrd="0" presId="urn:microsoft.com/office/officeart/2016/7/layout/BasicLinearProcessNumbered"/>
    <dgm:cxn modelId="{34652182-9D88-4839-B961-849392484D66}" type="presParOf" srcId="{C7BFAE12-BCD9-4C41-85A7-D50303F9C65B}" destId="{3D92CFB2-DDF1-42F3-84FF-03B7AB35DD8F}" srcOrd="1" destOrd="0" presId="urn:microsoft.com/office/officeart/2016/7/layout/BasicLinearProcessNumbered"/>
    <dgm:cxn modelId="{1CAF8E3E-7088-4BF0-BAE2-0D6C4FFCA049}" type="presParOf" srcId="{C7BFAE12-BCD9-4C41-85A7-D50303F9C65B}" destId="{9014888D-CA99-4AC4-AE7F-8AB3553AD162}" srcOrd="2" destOrd="0" presId="urn:microsoft.com/office/officeart/2016/7/layout/BasicLinearProcessNumbered"/>
    <dgm:cxn modelId="{ECC513BF-D35A-408C-BA76-6C875EDCA35A}" type="presParOf" srcId="{C7BFAE12-BCD9-4C41-85A7-D50303F9C65B}" destId="{5C19DC50-7814-4B85-BCF0-B513BAC69B85}"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D25C0-007C-4043-A450-C68F34CC5F41}">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90E881-946D-4F97-BE55-7B1F7979B5BC}">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31CAFE-4360-4F45-952D-7BF267003874}">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Research participants</a:t>
          </a:r>
        </a:p>
      </dsp:txBody>
      <dsp:txXfrm>
        <a:off x="1507738" y="707092"/>
        <a:ext cx="9007861" cy="1305401"/>
      </dsp:txXfrm>
    </dsp:sp>
    <dsp:sp modelId="{F6F5DA4B-D23D-4B21-B29C-B48F0A73788D}">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87086D-35FA-4857-BDDD-B00C149CFA67}">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96974C-BB6D-4C01-8CD0-B88B2B27AEC1}">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Subrecipients </a:t>
          </a:r>
        </a:p>
      </dsp:txBody>
      <dsp:txXfrm>
        <a:off x="1507738" y="2338844"/>
        <a:ext cx="9007861" cy="1305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01BFF-A57B-4E95-89CF-9AD9576A0E35}">
      <dsp:nvSpPr>
        <dsp:cNvPr id="0" name=""/>
        <dsp:cNvSpPr/>
      </dsp:nvSpPr>
      <dsp:spPr>
        <a:xfrm>
          <a:off x="2424" y="305161"/>
          <a:ext cx="1923313" cy="269263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949" tIns="330200" rIns="149949" bIns="330200" numCol="1" spcCol="1270" anchor="t" anchorCtr="0">
          <a:noAutofit/>
        </a:bodyPr>
        <a:lstStyle/>
        <a:p>
          <a:pPr marL="0" lvl="0" indent="0" algn="l" defTabSz="844550">
            <a:lnSpc>
              <a:spcPct val="90000"/>
            </a:lnSpc>
            <a:spcBef>
              <a:spcPct val="0"/>
            </a:spcBef>
            <a:spcAft>
              <a:spcPct val="35000"/>
            </a:spcAft>
            <a:buNone/>
          </a:pPr>
          <a:r>
            <a:rPr lang="en-US" sz="1900" kern="1200" dirty="0"/>
            <a:t>Shut up and listen </a:t>
          </a:r>
        </a:p>
      </dsp:txBody>
      <dsp:txXfrm>
        <a:off x="2424" y="1328364"/>
        <a:ext cx="1923313" cy="1615583"/>
      </dsp:txXfrm>
    </dsp:sp>
    <dsp:sp modelId="{B456DE80-41C1-4BE9-98EA-EE3D580BDB43}">
      <dsp:nvSpPr>
        <dsp:cNvPr id="0" name=""/>
        <dsp:cNvSpPr/>
      </dsp:nvSpPr>
      <dsp:spPr>
        <a:xfrm>
          <a:off x="560185" y="574425"/>
          <a:ext cx="807791" cy="80779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79" tIns="12700" rIns="62979" bIns="12700" numCol="1" spcCol="1270" anchor="ctr" anchorCtr="0">
          <a:noAutofit/>
        </a:bodyPr>
        <a:lstStyle/>
        <a:p>
          <a:pPr marL="0" lvl="0" indent="0" algn="ctr" defTabSz="1733550">
            <a:lnSpc>
              <a:spcPct val="90000"/>
            </a:lnSpc>
            <a:spcBef>
              <a:spcPct val="0"/>
            </a:spcBef>
            <a:spcAft>
              <a:spcPct val="35000"/>
            </a:spcAft>
            <a:buNone/>
          </a:pPr>
          <a:r>
            <a:rPr lang="en-US" sz="3900" kern="1200"/>
            <a:t>1</a:t>
          </a:r>
        </a:p>
      </dsp:txBody>
      <dsp:txXfrm>
        <a:off x="678483" y="692723"/>
        <a:ext cx="571195" cy="571195"/>
      </dsp:txXfrm>
    </dsp:sp>
    <dsp:sp modelId="{D448D8C8-5DD8-46D0-B323-ACCC5CD405B8}">
      <dsp:nvSpPr>
        <dsp:cNvPr id="0" name=""/>
        <dsp:cNvSpPr/>
      </dsp:nvSpPr>
      <dsp:spPr>
        <a:xfrm>
          <a:off x="2424" y="2997728"/>
          <a:ext cx="1923313"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19D236-6AC6-45BA-AE83-24BCF3BA6650}">
      <dsp:nvSpPr>
        <dsp:cNvPr id="0" name=""/>
        <dsp:cNvSpPr/>
      </dsp:nvSpPr>
      <dsp:spPr>
        <a:xfrm>
          <a:off x="2118069" y="305161"/>
          <a:ext cx="1923313" cy="269263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949" tIns="330200" rIns="149949" bIns="330200" numCol="1" spcCol="1270" anchor="t" anchorCtr="0">
          <a:noAutofit/>
        </a:bodyPr>
        <a:lstStyle/>
        <a:p>
          <a:pPr marL="0" lvl="0" indent="0" algn="l" defTabSz="844550">
            <a:lnSpc>
              <a:spcPct val="90000"/>
            </a:lnSpc>
            <a:spcBef>
              <a:spcPct val="0"/>
            </a:spcBef>
            <a:spcAft>
              <a:spcPct val="35000"/>
            </a:spcAft>
            <a:buNone/>
          </a:pPr>
          <a:r>
            <a:rPr lang="en-US" sz="1900" kern="1200" dirty="0"/>
            <a:t>Acknowledge and make sure you understood</a:t>
          </a:r>
        </a:p>
      </dsp:txBody>
      <dsp:txXfrm>
        <a:off x="2118069" y="1328364"/>
        <a:ext cx="1923313" cy="1615583"/>
      </dsp:txXfrm>
    </dsp:sp>
    <dsp:sp modelId="{093810D8-5799-40FE-AEFF-7ABDEF317D84}">
      <dsp:nvSpPr>
        <dsp:cNvPr id="0" name=""/>
        <dsp:cNvSpPr/>
      </dsp:nvSpPr>
      <dsp:spPr>
        <a:xfrm>
          <a:off x="2675829" y="574425"/>
          <a:ext cx="807791" cy="807791"/>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79" tIns="12700" rIns="62979" bIns="12700" numCol="1" spcCol="1270" anchor="ctr" anchorCtr="0">
          <a:noAutofit/>
        </a:bodyPr>
        <a:lstStyle/>
        <a:p>
          <a:pPr marL="0" lvl="0" indent="0" algn="ctr" defTabSz="1733550">
            <a:lnSpc>
              <a:spcPct val="90000"/>
            </a:lnSpc>
            <a:spcBef>
              <a:spcPct val="0"/>
            </a:spcBef>
            <a:spcAft>
              <a:spcPct val="35000"/>
            </a:spcAft>
            <a:buNone/>
          </a:pPr>
          <a:r>
            <a:rPr lang="en-US" sz="3900" kern="1200"/>
            <a:t>2</a:t>
          </a:r>
        </a:p>
      </dsp:txBody>
      <dsp:txXfrm>
        <a:off x="2794127" y="692723"/>
        <a:ext cx="571195" cy="571195"/>
      </dsp:txXfrm>
    </dsp:sp>
    <dsp:sp modelId="{184B6FF6-5C55-4BEA-9E51-DC2DDA35DE36}">
      <dsp:nvSpPr>
        <dsp:cNvPr id="0" name=""/>
        <dsp:cNvSpPr/>
      </dsp:nvSpPr>
      <dsp:spPr>
        <a:xfrm>
          <a:off x="2118069" y="2997728"/>
          <a:ext cx="1923313" cy="7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BB5294-BF3D-4327-8FED-7AE3441535CF}">
      <dsp:nvSpPr>
        <dsp:cNvPr id="0" name=""/>
        <dsp:cNvSpPr/>
      </dsp:nvSpPr>
      <dsp:spPr>
        <a:xfrm>
          <a:off x="4233713" y="305161"/>
          <a:ext cx="1923313" cy="269263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949" tIns="330200" rIns="149949" bIns="330200" numCol="1" spcCol="1270" anchor="t" anchorCtr="0">
          <a:noAutofit/>
        </a:bodyPr>
        <a:lstStyle/>
        <a:p>
          <a:pPr marL="0" lvl="0" indent="0" algn="l" defTabSz="844550">
            <a:lnSpc>
              <a:spcPct val="90000"/>
            </a:lnSpc>
            <a:spcBef>
              <a:spcPct val="0"/>
            </a:spcBef>
            <a:spcAft>
              <a:spcPct val="35000"/>
            </a:spcAft>
            <a:buNone/>
          </a:pPr>
          <a:r>
            <a:rPr lang="en-US" sz="1900" kern="1200" dirty="0"/>
            <a:t>Apologize, if needed</a:t>
          </a:r>
        </a:p>
      </dsp:txBody>
      <dsp:txXfrm>
        <a:off x="4233713" y="1328364"/>
        <a:ext cx="1923313" cy="1615583"/>
      </dsp:txXfrm>
    </dsp:sp>
    <dsp:sp modelId="{F6A8C2E3-6122-4097-8CB1-A634E0A22044}">
      <dsp:nvSpPr>
        <dsp:cNvPr id="0" name=""/>
        <dsp:cNvSpPr/>
      </dsp:nvSpPr>
      <dsp:spPr>
        <a:xfrm>
          <a:off x="4791474" y="574425"/>
          <a:ext cx="807791" cy="807791"/>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79" tIns="12700" rIns="62979" bIns="12700" numCol="1" spcCol="1270" anchor="ctr" anchorCtr="0">
          <a:noAutofit/>
        </a:bodyPr>
        <a:lstStyle/>
        <a:p>
          <a:pPr marL="0" lvl="0" indent="0" algn="ctr" defTabSz="1733550">
            <a:lnSpc>
              <a:spcPct val="90000"/>
            </a:lnSpc>
            <a:spcBef>
              <a:spcPct val="0"/>
            </a:spcBef>
            <a:spcAft>
              <a:spcPct val="35000"/>
            </a:spcAft>
            <a:buNone/>
          </a:pPr>
          <a:r>
            <a:rPr lang="en-US" sz="3900" kern="1200"/>
            <a:t>3</a:t>
          </a:r>
        </a:p>
      </dsp:txBody>
      <dsp:txXfrm>
        <a:off x="4909772" y="692723"/>
        <a:ext cx="571195" cy="571195"/>
      </dsp:txXfrm>
    </dsp:sp>
    <dsp:sp modelId="{EF1EAD5F-4E78-4891-9C2A-9C754FBC635A}">
      <dsp:nvSpPr>
        <dsp:cNvPr id="0" name=""/>
        <dsp:cNvSpPr/>
      </dsp:nvSpPr>
      <dsp:spPr>
        <a:xfrm>
          <a:off x="4233713" y="2997728"/>
          <a:ext cx="1923313"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A45CC2-C486-4CBF-A0AB-B53624D56C40}">
      <dsp:nvSpPr>
        <dsp:cNvPr id="0" name=""/>
        <dsp:cNvSpPr/>
      </dsp:nvSpPr>
      <dsp:spPr>
        <a:xfrm>
          <a:off x="6349358" y="305161"/>
          <a:ext cx="1923313" cy="269263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949" tIns="330200" rIns="149949" bIns="330200" numCol="1" spcCol="1270" anchor="t" anchorCtr="0">
          <a:noAutofit/>
        </a:bodyPr>
        <a:lstStyle/>
        <a:p>
          <a:pPr marL="0" lvl="0" indent="0" algn="l" defTabSz="844550">
            <a:lnSpc>
              <a:spcPct val="90000"/>
            </a:lnSpc>
            <a:spcBef>
              <a:spcPct val="0"/>
            </a:spcBef>
            <a:spcAft>
              <a:spcPct val="35000"/>
            </a:spcAft>
            <a:buNone/>
          </a:pPr>
          <a:r>
            <a:rPr lang="en-US" sz="1900" u="sng" kern="1200" dirty="0"/>
            <a:t>Do the work, and do better next time</a:t>
          </a:r>
          <a:endParaRPr lang="en-US" sz="1900" kern="1200" dirty="0"/>
        </a:p>
      </dsp:txBody>
      <dsp:txXfrm>
        <a:off x="6349358" y="1328364"/>
        <a:ext cx="1923313" cy="1615583"/>
      </dsp:txXfrm>
    </dsp:sp>
    <dsp:sp modelId="{3D92CFB2-DDF1-42F3-84FF-03B7AB35DD8F}">
      <dsp:nvSpPr>
        <dsp:cNvPr id="0" name=""/>
        <dsp:cNvSpPr/>
      </dsp:nvSpPr>
      <dsp:spPr>
        <a:xfrm>
          <a:off x="6907119" y="574425"/>
          <a:ext cx="807791" cy="80779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979" tIns="12700" rIns="62979" bIns="12700" numCol="1" spcCol="1270" anchor="ctr" anchorCtr="0">
          <a:noAutofit/>
        </a:bodyPr>
        <a:lstStyle/>
        <a:p>
          <a:pPr marL="0" lvl="0" indent="0" algn="ctr" defTabSz="1733550">
            <a:lnSpc>
              <a:spcPct val="90000"/>
            </a:lnSpc>
            <a:spcBef>
              <a:spcPct val="0"/>
            </a:spcBef>
            <a:spcAft>
              <a:spcPct val="35000"/>
            </a:spcAft>
            <a:buNone/>
          </a:pPr>
          <a:r>
            <a:rPr lang="en-US" sz="3900" kern="1200"/>
            <a:t>4</a:t>
          </a:r>
        </a:p>
      </dsp:txBody>
      <dsp:txXfrm>
        <a:off x="7025417" y="692723"/>
        <a:ext cx="571195" cy="571195"/>
      </dsp:txXfrm>
    </dsp:sp>
    <dsp:sp modelId="{9014888D-CA99-4AC4-AE7F-8AB3553AD162}">
      <dsp:nvSpPr>
        <dsp:cNvPr id="0" name=""/>
        <dsp:cNvSpPr/>
      </dsp:nvSpPr>
      <dsp:spPr>
        <a:xfrm>
          <a:off x="6349358" y="2997728"/>
          <a:ext cx="1923313"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173CA7-1D72-4E77-B82B-098035D9906F}" type="datetimeFigureOut">
              <a:rPr lang="en-US" smtClean="0"/>
              <a:t>11/5/2024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6688619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B71BEF-8B07-4870-9B15-44CCDD05EAE2}"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FFAD5-C921-489C-BB96-BD885938FB32}" type="slidenum">
              <a:rPr lang="en-US" smtClean="0"/>
              <a:t>‹#›</a:t>
            </a:fld>
            <a:endParaRPr lang="en-US"/>
          </a:p>
        </p:txBody>
      </p:sp>
    </p:spTree>
    <p:extLst>
      <p:ext uri="{BB962C8B-B14F-4D97-AF65-F5344CB8AC3E}">
        <p14:creationId xmlns:p14="http://schemas.microsoft.com/office/powerpoint/2010/main" val="26755577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FFAD5-C921-489C-BB96-BD885938FB32}" type="slidenum">
              <a:rPr lang="en-US" smtClean="0"/>
              <a:t>8</a:t>
            </a:fld>
            <a:endParaRPr lang="en-US"/>
          </a:p>
        </p:txBody>
      </p:sp>
    </p:spTree>
    <p:extLst>
      <p:ext uri="{BB962C8B-B14F-4D97-AF65-F5344CB8AC3E}">
        <p14:creationId xmlns:p14="http://schemas.microsoft.com/office/powerpoint/2010/main" val="4121834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Levels at which things change—individuals can make change, but remember Justice is where the real institutional transformation happens</a:t>
            </a:r>
          </a:p>
        </p:txBody>
      </p:sp>
      <p:sp>
        <p:nvSpPr>
          <p:cNvPr id="4" name="Slide Number Placeholder 3"/>
          <p:cNvSpPr>
            <a:spLocks noGrp="1"/>
          </p:cNvSpPr>
          <p:nvPr>
            <p:ph type="sldNum" sz="quarter" idx="5"/>
          </p:nvPr>
        </p:nvSpPr>
        <p:spPr/>
        <p:txBody>
          <a:bodyPr/>
          <a:lstStyle/>
          <a:p>
            <a:fld id="{82A5A6B7-9328-4CD0-84EE-3AF88019D299}" type="slidenum">
              <a:rPr lang="en-US" smtClean="0"/>
              <a:t>31</a:t>
            </a:fld>
            <a:endParaRPr lang="en-US"/>
          </a:p>
        </p:txBody>
      </p:sp>
    </p:spTree>
    <p:extLst>
      <p:ext uri="{BB962C8B-B14F-4D97-AF65-F5344CB8AC3E}">
        <p14:creationId xmlns:p14="http://schemas.microsoft.com/office/powerpoint/2010/main" val="3976025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“What I heard you say is, you were hurt when I made that comment about women in science. Did I understand that correctly?”</a:t>
            </a:r>
          </a:p>
          <a:p>
            <a:r>
              <a:rPr lang="en-US" dirty="0"/>
              <a:t>3. Remember preschool: “I’m really sorry” is better than “I’m sorry what I said hurt your feelings,” cause the onus is placed on them. Keep it short and simple, and DON’T BRING IT UP AGAIN. </a:t>
            </a:r>
          </a:p>
          <a:p>
            <a:r>
              <a:rPr lang="en-US" dirty="0"/>
              <a:t>4. Sit with yourself, journal, learn. The real apology is in changed behavior, not in words. </a:t>
            </a:r>
          </a:p>
        </p:txBody>
      </p:sp>
      <p:sp>
        <p:nvSpPr>
          <p:cNvPr id="4" name="Slide Number Placeholder 3"/>
          <p:cNvSpPr>
            <a:spLocks noGrp="1"/>
          </p:cNvSpPr>
          <p:nvPr>
            <p:ph type="sldNum" sz="quarter" idx="5"/>
          </p:nvPr>
        </p:nvSpPr>
        <p:spPr/>
        <p:txBody>
          <a:bodyPr/>
          <a:lstStyle/>
          <a:p>
            <a:fld id="{82A5A6B7-9328-4CD0-84EE-3AF88019D299}" type="slidenum">
              <a:rPr lang="en-US" smtClean="0"/>
              <a:t>32</a:t>
            </a:fld>
            <a:endParaRPr lang="en-US"/>
          </a:p>
        </p:txBody>
      </p:sp>
    </p:spTree>
    <p:extLst>
      <p:ext uri="{BB962C8B-B14F-4D97-AF65-F5344CB8AC3E}">
        <p14:creationId xmlns:p14="http://schemas.microsoft.com/office/powerpoint/2010/main" val="902583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-JDEI work is constant and continuing. You will make a mistake, you will have to go back to basics. Use your resources and your groups to continue the work. </a:t>
            </a:r>
          </a:p>
        </p:txBody>
      </p:sp>
      <p:sp>
        <p:nvSpPr>
          <p:cNvPr id="4" name="Slide Number Placeholder 3"/>
          <p:cNvSpPr>
            <a:spLocks noGrp="1"/>
          </p:cNvSpPr>
          <p:nvPr>
            <p:ph type="sldNum" sz="quarter" idx="5"/>
          </p:nvPr>
        </p:nvSpPr>
        <p:spPr/>
        <p:txBody>
          <a:bodyPr/>
          <a:lstStyle/>
          <a:p>
            <a:fld id="{D40C6A29-4676-420C-BBE3-ACC2B80F64D4}" type="slidenum">
              <a:rPr lang="en-US" smtClean="0"/>
              <a:t>33</a:t>
            </a:fld>
            <a:endParaRPr lang="en-US" dirty="0"/>
          </a:p>
        </p:txBody>
      </p:sp>
    </p:spTree>
    <p:extLst>
      <p:ext uri="{BB962C8B-B14F-4D97-AF65-F5344CB8AC3E}">
        <p14:creationId xmlns:p14="http://schemas.microsoft.com/office/powerpoint/2010/main" val="976038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JDEI is not solo work, and it’s not done in a vacuum. </a:t>
            </a:r>
          </a:p>
        </p:txBody>
      </p:sp>
      <p:sp>
        <p:nvSpPr>
          <p:cNvPr id="4" name="Slide Number Placeholder 3"/>
          <p:cNvSpPr>
            <a:spLocks noGrp="1"/>
          </p:cNvSpPr>
          <p:nvPr>
            <p:ph type="sldNum" sz="quarter" idx="5"/>
          </p:nvPr>
        </p:nvSpPr>
        <p:spPr/>
        <p:txBody>
          <a:bodyPr/>
          <a:lstStyle/>
          <a:p>
            <a:fld id="{D40C6A29-4676-420C-BBE3-ACC2B80F64D4}" type="slidenum">
              <a:rPr lang="en-US" smtClean="0"/>
              <a:t>34</a:t>
            </a:fld>
            <a:endParaRPr lang="en-US" dirty="0"/>
          </a:p>
        </p:txBody>
      </p:sp>
    </p:spTree>
    <p:extLst>
      <p:ext uri="{BB962C8B-B14F-4D97-AF65-F5344CB8AC3E}">
        <p14:creationId xmlns:p14="http://schemas.microsoft.com/office/powerpoint/2010/main" val="2967250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FFAD5-C921-489C-BB96-BD885938FB32}" type="slidenum">
              <a:rPr lang="en-US" smtClean="0"/>
              <a:t>35</a:t>
            </a:fld>
            <a:endParaRPr lang="en-US"/>
          </a:p>
        </p:txBody>
      </p:sp>
    </p:spTree>
    <p:extLst>
      <p:ext uri="{BB962C8B-B14F-4D97-AF65-F5344CB8AC3E}">
        <p14:creationId xmlns:p14="http://schemas.microsoft.com/office/powerpoint/2010/main" val="179209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names, always changing, based on preference . . . But same idea. Talk about how it’s a moving staircase </a:t>
            </a:r>
          </a:p>
          <a:p>
            <a:endParaRPr lang="en-US" dirty="0"/>
          </a:p>
          <a:p>
            <a:r>
              <a:rPr lang="en-US" dirty="0"/>
              <a:t>Diversity: different types of people</a:t>
            </a:r>
          </a:p>
          <a:p>
            <a:r>
              <a:rPr lang="en-US" dirty="0"/>
              <a:t>Inclusion: the different types of people are welcome</a:t>
            </a:r>
          </a:p>
          <a:p>
            <a:r>
              <a:rPr lang="en-US" dirty="0"/>
              <a:t>Equity: the different types of people are able to contribute equally </a:t>
            </a:r>
          </a:p>
          <a:p>
            <a:r>
              <a:rPr lang="en-US" dirty="0"/>
              <a:t>Justice: systems are in place by those in power to enable and acknowledge diversity, inclusion, equity</a:t>
            </a:r>
          </a:p>
        </p:txBody>
      </p:sp>
      <p:sp>
        <p:nvSpPr>
          <p:cNvPr id="4" name="Slide Number Placeholder 3"/>
          <p:cNvSpPr>
            <a:spLocks noGrp="1"/>
          </p:cNvSpPr>
          <p:nvPr>
            <p:ph type="sldNum" sz="quarter" idx="5"/>
          </p:nvPr>
        </p:nvSpPr>
        <p:spPr/>
        <p:txBody>
          <a:bodyPr/>
          <a:lstStyle/>
          <a:p>
            <a:fld id="{82A5A6B7-9328-4CD0-84EE-3AF88019D299}" type="slidenum">
              <a:rPr lang="en-US" smtClean="0"/>
              <a:t>14</a:t>
            </a:fld>
            <a:endParaRPr lang="en-US"/>
          </a:p>
        </p:txBody>
      </p:sp>
    </p:spTree>
    <p:extLst>
      <p:ext uri="{BB962C8B-B14F-4D97-AF65-F5344CB8AC3E}">
        <p14:creationId xmlns:p14="http://schemas.microsoft.com/office/powerpoint/2010/main" val="2858666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FFAD5-C921-489C-BB96-BD885938FB32}" type="slidenum">
              <a:rPr lang="en-US" smtClean="0"/>
              <a:t>15</a:t>
            </a:fld>
            <a:endParaRPr lang="en-US"/>
          </a:p>
        </p:txBody>
      </p:sp>
    </p:spTree>
    <p:extLst>
      <p:ext uri="{BB962C8B-B14F-4D97-AF65-F5344CB8AC3E}">
        <p14:creationId xmlns:p14="http://schemas.microsoft.com/office/powerpoint/2010/main" val="128849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FFAD5-C921-489C-BB96-BD885938FB32}" type="slidenum">
              <a:rPr lang="en-US" smtClean="0"/>
              <a:t>17</a:t>
            </a:fld>
            <a:endParaRPr lang="en-US"/>
          </a:p>
        </p:txBody>
      </p:sp>
    </p:spTree>
    <p:extLst>
      <p:ext uri="{BB962C8B-B14F-4D97-AF65-F5344CB8AC3E}">
        <p14:creationId xmlns:p14="http://schemas.microsoft.com/office/powerpoint/2010/main" val="4067566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your identities—how do they inform what you do, how you interact in groups? How do they relate to what people think say and do for you or to you? </a:t>
            </a:r>
          </a:p>
          <a:p>
            <a:endParaRPr lang="en-US" dirty="0"/>
          </a:p>
          <a:p>
            <a:r>
              <a:rPr lang="en-US" dirty="0"/>
              <a:t>In some situations, your identity might give you </a:t>
            </a:r>
            <a:r>
              <a:rPr lang="en-US" dirty="0" err="1"/>
              <a:t>priviledge</a:t>
            </a:r>
            <a:r>
              <a:rPr lang="en-US" dirty="0"/>
              <a:t>—me talking in a meeting of undergrads. </a:t>
            </a:r>
          </a:p>
          <a:p>
            <a:endParaRPr lang="en-US" dirty="0"/>
          </a:p>
          <a:p>
            <a:r>
              <a:rPr lang="en-US" dirty="0"/>
              <a:t>In some, they might give you a disadvantage or push you to the sidelines—me in a room of older white men with no kids talking about daycare.</a:t>
            </a:r>
          </a:p>
        </p:txBody>
      </p:sp>
      <p:sp>
        <p:nvSpPr>
          <p:cNvPr id="4" name="Slide Number Placeholder 3"/>
          <p:cNvSpPr>
            <a:spLocks noGrp="1"/>
          </p:cNvSpPr>
          <p:nvPr>
            <p:ph type="sldNum" sz="quarter" idx="5"/>
          </p:nvPr>
        </p:nvSpPr>
        <p:spPr/>
        <p:txBody>
          <a:bodyPr/>
          <a:lstStyle/>
          <a:p>
            <a:fld id="{D40C6A29-4676-420C-BBE3-ACC2B80F64D4}" type="slidenum">
              <a:rPr lang="en-US" smtClean="0"/>
              <a:t>18</a:t>
            </a:fld>
            <a:endParaRPr lang="en-US" dirty="0"/>
          </a:p>
        </p:txBody>
      </p:sp>
    </p:spTree>
    <p:extLst>
      <p:ext uri="{BB962C8B-B14F-4D97-AF65-F5344CB8AC3E}">
        <p14:creationId xmlns:p14="http://schemas.microsoft.com/office/powerpoint/2010/main" val="2314046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-Agreement from the Board to release raises</a:t>
            </a:r>
          </a:p>
          <a:p>
            <a:pPr marL="171450" indent="-171450">
              <a:buFont typeface="Arial" panose="020B0604020202020204" pitchFamily="34" charset="0"/>
              <a:buChar char="•"/>
            </a:pPr>
            <a:r>
              <a:rPr lang="en-US" dirty="0"/>
              <a:t>Freeze hiring</a:t>
            </a:r>
          </a:p>
          <a:p>
            <a:pPr marL="171450" indent="-171450">
              <a:buFont typeface="Arial" panose="020B0604020202020204" pitchFamily="34" charset="0"/>
              <a:buChar char="•"/>
            </a:pPr>
            <a:r>
              <a:rPr lang="en-US" dirty="0"/>
              <a:t>Move 43 DEI positions to “student success” </a:t>
            </a:r>
          </a:p>
          <a:p>
            <a:pPr marL="171450" indent="-171450">
              <a:buFont typeface="Arial" panose="020B0604020202020204" pitchFamily="34" charset="0"/>
              <a:buChar char="•"/>
            </a:pPr>
            <a:r>
              <a:rPr lang="en-US" dirty="0"/>
              <a:t>End affirmative action hiring program</a:t>
            </a:r>
          </a:p>
          <a:p>
            <a:pPr marL="171450" indent="-171450">
              <a:buFont typeface="Arial" panose="020B0604020202020204" pitchFamily="34" charset="0"/>
              <a:buChar char="•"/>
            </a:pPr>
            <a:r>
              <a:rPr lang="en-US" dirty="0"/>
              <a:t>Add endowed chair to focus on conservative political thought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-State Constitutional Amendment (moving forward)</a:t>
            </a:r>
          </a:p>
          <a:p>
            <a:pPr marL="0" indent="0">
              <a:buFont typeface="Arial" panose="020B0604020202020204" pitchFamily="34" charset="0"/>
              <a:buNone/>
            </a:pPr>
            <a:r>
              <a:rPr lang="en-US" dirty="0"/>
              <a:t>Proposing hiring be focused on merit, fairness and equality  </a:t>
            </a:r>
          </a:p>
        </p:txBody>
      </p:sp>
      <p:sp>
        <p:nvSpPr>
          <p:cNvPr id="4" name="Slide Number Placeholder 3"/>
          <p:cNvSpPr>
            <a:spLocks noGrp="1"/>
          </p:cNvSpPr>
          <p:nvPr>
            <p:ph type="sldNum" sz="quarter" idx="5"/>
          </p:nvPr>
        </p:nvSpPr>
        <p:spPr/>
        <p:txBody>
          <a:bodyPr/>
          <a:lstStyle/>
          <a:p>
            <a:fld id="{870FFAD5-C921-489C-BB96-BD885938FB32}" type="slidenum">
              <a:rPr lang="en-US" smtClean="0"/>
              <a:t>20</a:t>
            </a:fld>
            <a:endParaRPr lang="en-US"/>
          </a:p>
        </p:txBody>
      </p:sp>
    </p:spTree>
    <p:extLst>
      <p:ext uri="{BB962C8B-B14F-4D97-AF65-F5344CB8AC3E}">
        <p14:creationId xmlns:p14="http://schemas.microsoft.com/office/powerpoint/2010/main" val="324851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hierarchy work in our world? How does it play into intersectionality? </a:t>
            </a:r>
          </a:p>
          <a:p>
            <a:r>
              <a:rPr lang="en-US" dirty="0"/>
              <a:t>Situations: </a:t>
            </a:r>
          </a:p>
          <a:p>
            <a:r>
              <a:rPr lang="en-US" dirty="0"/>
              <a:t>-Project kickoff meeting with PI, co-Is, staff, students</a:t>
            </a:r>
          </a:p>
          <a:p>
            <a:r>
              <a:rPr lang="en-US" dirty="0"/>
              <a:t>-TA lunch and learn with undergrads (the TA is imbued with the power of the PI)</a:t>
            </a:r>
          </a:p>
          <a:p>
            <a:r>
              <a:rPr lang="en-US" dirty="0"/>
              <a:t>-</a:t>
            </a:r>
          </a:p>
        </p:txBody>
      </p:sp>
      <p:sp>
        <p:nvSpPr>
          <p:cNvPr id="4" name="Slide Number Placeholder 3"/>
          <p:cNvSpPr>
            <a:spLocks noGrp="1"/>
          </p:cNvSpPr>
          <p:nvPr>
            <p:ph type="sldNum" sz="quarter" idx="5"/>
          </p:nvPr>
        </p:nvSpPr>
        <p:spPr/>
        <p:txBody>
          <a:bodyPr/>
          <a:lstStyle/>
          <a:p>
            <a:fld id="{D40C6A29-4676-420C-BBE3-ACC2B80F64D4}" type="slidenum">
              <a:rPr lang="en-US" smtClean="0"/>
              <a:t>22</a:t>
            </a:fld>
            <a:endParaRPr lang="en-US" dirty="0"/>
          </a:p>
        </p:txBody>
      </p:sp>
    </p:spTree>
    <p:extLst>
      <p:ext uri="{BB962C8B-B14F-4D97-AF65-F5344CB8AC3E}">
        <p14:creationId xmlns:p14="http://schemas.microsoft.com/office/powerpoint/2010/main" val="1814002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hierarchy work in our world? How does it play into intersectionality? </a:t>
            </a:r>
          </a:p>
          <a:p>
            <a:r>
              <a:rPr lang="en-US" dirty="0"/>
              <a:t>Situations: </a:t>
            </a:r>
          </a:p>
          <a:p>
            <a:r>
              <a:rPr lang="en-US" dirty="0"/>
              <a:t>-Project kickoff meeting with PI, co-Is, staff, students</a:t>
            </a:r>
          </a:p>
          <a:p>
            <a:r>
              <a:rPr lang="en-US" dirty="0"/>
              <a:t>-TA lunch and learn with undergrads (the TA is imbued with the power of the PI)</a:t>
            </a:r>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23</a:t>
            </a:fld>
            <a:endParaRPr lang="en-US" dirty="0"/>
          </a:p>
        </p:txBody>
      </p:sp>
    </p:spTree>
    <p:extLst>
      <p:ext uri="{BB962C8B-B14F-4D97-AF65-F5344CB8AC3E}">
        <p14:creationId xmlns:p14="http://schemas.microsoft.com/office/powerpoint/2010/main" val="732802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say “I think Eduardo was offended by that joke about immigrants.” Speak for yourself. </a:t>
            </a:r>
          </a:p>
          <a:p>
            <a:endParaRPr lang="en-US" dirty="0"/>
          </a:p>
          <a:p>
            <a:r>
              <a:rPr lang="en-US" dirty="0"/>
              <a:t>Examples: </a:t>
            </a:r>
          </a:p>
          <a:p>
            <a:r>
              <a:rPr lang="en-US" dirty="0"/>
              <a:t>-Well, women are better at organizing; can you schedule that? </a:t>
            </a:r>
          </a:p>
          <a:p>
            <a:r>
              <a:rPr lang="en-US" dirty="0"/>
              <a:t>-You sound so eloquent/well spoken!</a:t>
            </a:r>
          </a:p>
          <a:p>
            <a:r>
              <a:rPr lang="en-US" dirty="0"/>
              <a:t>-What do Black people think about that issue? </a:t>
            </a:r>
          </a:p>
          <a:p>
            <a:r>
              <a:rPr lang="en-US" dirty="0"/>
              <a:t>-I don’t work with faculty from China, I can’t understand them</a:t>
            </a:r>
          </a:p>
          <a:p>
            <a:r>
              <a:rPr lang="en-US" dirty="0"/>
              <a:t>-Racist or sexist jokes</a:t>
            </a:r>
          </a:p>
        </p:txBody>
      </p:sp>
      <p:sp>
        <p:nvSpPr>
          <p:cNvPr id="4" name="Slide Number Placeholder 3"/>
          <p:cNvSpPr>
            <a:spLocks noGrp="1"/>
          </p:cNvSpPr>
          <p:nvPr>
            <p:ph type="sldNum" sz="quarter" idx="5"/>
          </p:nvPr>
        </p:nvSpPr>
        <p:spPr/>
        <p:txBody>
          <a:bodyPr/>
          <a:lstStyle/>
          <a:p>
            <a:fld id="{D40C6A29-4676-420C-BBE3-ACC2B80F64D4}" type="slidenum">
              <a:rPr lang="en-US" smtClean="0"/>
              <a:t>30</a:t>
            </a:fld>
            <a:endParaRPr lang="en-US" dirty="0"/>
          </a:p>
        </p:txBody>
      </p:sp>
    </p:spTree>
    <p:extLst>
      <p:ext uri="{BB962C8B-B14F-4D97-AF65-F5344CB8AC3E}">
        <p14:creationId xmlns:p14="http://schemas.microsoft.com/office/powerpoint/2010/main" val="232703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tint val="93000"/>
                <a:satMod val="150000"/>
                <a:shade val="98000"/>
                <a:lumMod val="102000"/>
              </a:schemeClr>
            </a:gs>
            <a:gs pos="78000">
              <a:schemeClr val="bg1">
                <a:tint val="98000"/>
                <a:satMod val="130000"/>
                <a:shade val="90000"/>
                <a:lumMod val="103000"/>
              </a:schemeClr>
            </a:gs>
            <a:gs pos="100000">
              <a:schemeClr val="bg1">
                <a:shade val="63000"/>
                <a:satMod val="120000"/>
              </a:schemeClr>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 name="Straight Connector 4"/>
          <p:cNvCxnSpPr/>
          <p:nvPr userDrawn="1"/>
        </p:nvCxnSpPr>
        <p:spPr>
          <a:xfrm>
            <a:off x="1524000" y="3509963"/>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9136849" y="621182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4E196-A010-480C-A078-61D4EF757EA8}" type="slidenum">
              <a:rPr lang="en-US" smtClean="0"/>
              <a:t>‹#›</a:t>
            </a:fld>
            <a:endParaRPr lang="en-US"/>
          </a:p>
        </p:txBody>
      </p:sp>
    </p:spTree>
    <p:extLst>
      <p:ext uri="{BB962C8B-B14F-4D97-AF65-F5344CB8AC3E}">
        <p14:creationId xmlns:p14="http://schemas.microsoft.com/office/powerpoint/2010/main" val="1187185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flipV="1">
            <a:off x="838200" y="1690688"/>
            <a:ext cx="10515600" cy="104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9146538" y="622639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4E196-A010-480C-A078-61D4EF757EA8}" type="slidenum">
              <a:rPr lang="en-US" smtClean="0"/>
              <a:t>‹#›</a:t>
            </a:fld>
            <a:endParaRPr lang="en-US"/>
          </a:p>
        </p:txBody>
      </p:sp>
    </p:spTree>
    <p:extLst>
      <p:ext uri="{BB962C8B-B14F-4D97-AF65-F5344CB8AC3E}">
        <p14:creationId xmlns:p14="http://schemas.microsoft.com/office/powerpoint/2010/main" val="3680014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9156205" y="61769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4E196-A010-480C-A078-61D4EF757EA8}" type="slidenum">
              <a:rPr lang="en-US" smtClean="0"/>
              <a:t>‹#›</a:t>
            </a:fld>
            <a:endParaRPr lang="en-US"/>
          </a:p>
        </p:txBody>
      </p:sp>
    </p:spTree>
    <p:extLst>
      <p:ext uri="{BB962C8B-B14F-4D97-AF65-F5344CB8AC3E}">
        <p14:creationId xmlns:p14="http://schemas.microsoft.com/office/powerpoint/2010/main" val="3345352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838200" y="1690688"/>
            <a:ext cx="1051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9137668" y="62197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4E196-A010-480C-A078-61D4EF757EA8}" type="slidenum">
              <a:rPr lang="en-US" smtClean="0"/>
              <a:t>‹#›</a:t>
            </a:fld>
            <a:endParaRPr lang="en-US"/>
          </a:p>
        </p:txBody>
      </p:sp>
    </p:spTree>
    <p:extLst>
      <p:ext uri="{BB962C8B-B14F-4D97-AF65-F5344CB8AC3E}">
        <p14:creationId xmlns:p14="http://schemas.microsoft.com/office/powerpoint/2010/main" val="1242267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4" name="Straight Connector 3"/>
          <p:cNvCxnSpPr/>
          <p:nvPr userDrawn="1"/>
        </p:nvCxnSpPr>
        <p:spPr>
          <a:xfrm>
            <a:off x="831850" y="4562475"/>
            <a:ext cx="1051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stretch>
            <a:fillRect/>
          </a:stretch>
        </p:blipFill>
        <p:spPr>
          <a:xfrm>
            <a:off x="9145917" y="6203423"/>
            <a:ext cx="2743438" cy="365792"/>
          </a:xfrm>
          <a:prstGeom prst="rect">
            <a:avLst/>
          </a:prstGeom>
        </p:spPr>
      </p:pic>
    </p:spTree>
    <p:extLst>
      <p:ext uri="{BB962C8B-B14F-4D97-AF65-F5344CB8AC3E}">
        <p14:creationId xmlns:p14="http://schemas.microsoft.com/office/powerpoint/2010/main" val="26417465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838200" y="1690688"/>
            <a:ext cx="1051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9168588" y="618531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4E196-A010-480C-A078-61D4EF757EA8}" type="slidenum">
              <a:rPr lang="en-US" smtClean="0"/>
              <a:t>‹#›</a:t>
            </a:fld>
            <a:endParaRPr lang="en-US"/>
          </a:p>
        </p:txBody>
      </p:sp>
    </p:spTree>
    <p:extLst>
      <p:ext uri="{BB962C8B-B14F-4D97-AF65-F5344CB8AC3E}">
        <p14:creationId xmlns:p14="http://schemas.microsoft.com/office/powerpoint/2010/main" val="96449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flipV="1">
            <a:off x="839788" y="1671638"/>
            <a:ext cx="105156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10"/>
          </p:nvPr>
        </p:nvSpPr>
        <p:spPr>
          <a:xfrm>
            <a:off x="9163606" y="62686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4E196-A010-480C-A078-61D4EF757EA8}" type="slidenum">
              <a:rPr lang="en-US" smtClean="0"/>
              <a:t>‹#›</a:t>
            </a:fld>
            <a:endParaRPr lang="en-US"/>
          </a:p>
        </p:txBody>
      </p:sp>
    </p:spTree>
    <p:extLst>
      <p:ext uri="{BB962C8B-B14F-4D97-AF65-F5344CB8AC3E}">
        <p14:creationId xmlns:p14="http://schemas.microsoft.com/office/powerpoint/2010/main" val="3582490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3" name="Straight Connector 2"/>
          <p:cNvCxnSpPr/>
          <p:nvPr userDrawn="1"/>
        </p:nvCxnSpPr>
        <p:spPr>
          <a:xfrm flipV="1">
            <a:off x="838200" y="1690688"/>
            <a:ext cx="10515600" cy="117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4"/>
          </p:nvPr>
        </p:nvSpPr>
        <p:spPr>
          <a:xfrm>
            <a:off x="9150689" y="62315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4E196-A010-480C-A078-61D4EF757EA8}" type="slidenum">
              <a:rPr lang="en-US" smtClean="0"/>
              <a:t>‹#›</a:t>
            </a:fld>
            <a:endParaRPr lang="en-US"/>
          </a:p>
        </p:txBody>
      </p:sp>
    </p:spTree>
    <p:extLst>
      <p:ext uri="{BB962C8B-B14F-4D97-AF65-F5344CB8AC3E}">
        <p14:creationId xmlns:p14="http://schemas.microsoft.com/office/powerpoint/2010/main" val="3164477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162596" y="62247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4E196-A010-480C-A078-61D4EF757EA8}" type="slidenum">
              <a:rPr lang="en-US" smtClean="0"/>
              <a:t>‹#›</a:t>
            </a:fld>
            <a:endParaRPr lang="en-US"/>
          </a:p>
        </p:txBody>
      </p:sp>
    </p:spTree>
    <p:extLst>
      <p:ext uri="{BB962C8B-B14F-4D97-AF65-F5344CB8AC3E}">
        <p14:creationId xmlns:p14="http://schemas.microsoft.com/office/powerpoint/2010/main" val="240611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5" name="Straight Connector 4"/>
          <p:cNvCxnSpPr/>
          <p:nvPr userDrawn="1"/>
        </p:nvCxnSpPr>
        <p:spPr>
          <a:xfrm>
            <a:off x="839788" y="2057400"/>
            <a:ext cx="3932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9141343" y="619056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4E196-A010-480C-A078-61D4EF757EA8}" type="slidenum">
              <a:rPr lang="en-US" smtClean="0"/>
              <a:t>‹#›</a:t>
            </a:fld>
            <a:endParaRPr lang="en-US"/>
          </a:p>
        </p:txBody>
      </p:sp>
    </p:spTree>
    <p:extLst>
      <p:ext uri="{BB962C8B-B14F-4D97-AF65-F5344CB8AC3E}">
        <p14:creationId xmlns:p14="http://schemas.microsoft.com/office/powerpoint/2010/main" val="83218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6" name="Straight Connector 5"/>
          <p:cNvCxnSpPr/>
          <p:nvPr userDrawn="1"/>
        </p:nvCxnSpPr>
        <p:spPr>
          <a:xfrm>
            <a:off x="839788" y="2057400"/>
            <a:ext cx="3932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9175708" y="620438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4E196-A010-480C-A078-61D4EF757EA8}" type="slidenum">
              <a:rPr lang="en-US" smtClean="0"/>
              <a:t>‹#›</a:t>
            </a:fld>
            <a:endParaRPr lang="en-US"/>
          </a:p>
        </p:txBody>
      </p:sp>
    </p:spTree>
    <p:extLst>
      <p:ext uri="{BB962C8B-B14F-4D97-AF65-F5344CB8AC3E}">
        <p14:creationId xmlns:p14="http://schemas.microsoft.com/office/powerpoint/2010/main" val="3181097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tint val="93000"/>
                <a:satMod val="150000"/>
                <a:shade val="98000"/>
                <a:lumMod val="102000"/>
              </a:schemeClr>
            </a:gs>
            <a:gs pos="78000">
              <a:schemeClr val="bg1">
                <a:tint val="98000"/>
                <a:satMod val="130000"/>
                <a:shade val="90000"/>
                <a:lumMod val="103000"/>
              </a:schemeClr>
            </a:gs>
            <a:gs pos="100000">
              <a:schemeClr val="bg1">
                <a:shade val="63000"/>
                <a:satMod val="120000"/>
              </a:schemeClr>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75052"/>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903" y="5780393"/>
            <a:ext cx="2434015" cy="1470266"/>
          </a:xfrm>
          <a:prstGeom prst="rect">
            <a:avLst/>
          </a:prstGeom>
        </p:spPr>
      </p:pic>
      <p:sp>
        <p:nvSpPr>
          <p:cNvPr id="11" name="TextBox 10"/>
          <p:cNvSpPr txBox="1"/>
          <p:nvPr userDrawn="1"/>
        </p:nvSpPr>
        <p:spPr>
          <a:xfrm>
            <a:off x="10106239" y="6546362"/>
            <a:ext cx="3741264" cy="230832"/>
          </a:xfrm>
          <a:prstGeom prst="rect">
            <a:avLst/>
          </a:prstGeom>
          <a:noFill/>
        </p:spPr>
        <p:txBody>
          <a:bodyPr wrap="square" rtlCol="0">
            <a:spAutoFit/>
          </a:bodyPr>
          <a:lstStyle/>
          <a:p>
            <a:r>
              <a:rPr lang="en-US" sz="900" dirty="0">
                <a:solidFill>
                  <a:schemeClr val="bg1">
                    <a:lumMod val="50000"/>
                  </a:schemeClr>
                </a:solidFill>
                <a:latin typeface="Arial" panose="020B0604020202020204" pitchFamily="34" charset="0"/>
                <a:cs typeface="Arial" panose="020B0604020202020204" pitchFamily="34" charset="0"/>
              </a:rPr>
              <a:t>University</a:t>
            </a:r>
            <a:r>
              <a:rPr lang="en-US" sz="900" baseline="0" dirty="0">
                <a:solidFill>
                  <a:schemeClr val="bg1">
                    <a:lumMod val="50000"/>
                  </a:schemeClr>
                </a:solidFill>
                <a:latin typeface="Arial" panose="020B0604020202020204" pitchFamily="34" charset="0"/>
                <a:cs typeface="Arial" panose="020B0604020202020204" pitchFamily="34" charset="0"/>
              </a:rPr>
              <a:t> of Wisconsin - </a:t>
            </a:r>
            <a:r>
              <a:rPr lang="en-US" sz="900" dirty="0">
                <a:solidFill>
                  <a:schemeClr val="bg1">
                    <a:lumMod val="50000"/>
                  </a:schemeClr>
                </a:solidFill>
                <a:latin typeface="Arial" panose="020B0604020202020204" pitchFamily="34" charset="0"/>
                <a:cs typeface="Arial" panose="020B0604020202020204" pitchFamily="34" charset="0"/>
              </a:rPr>
              <a:t>Madison</a:t>
            </a:r>
          </a:p>
        </p:txBody>
      </p:sp>
      <p:sp>
        <p:nvSpPr>
          <p:cNvPr id="6" name="Slide Number Placeholder 5"/>
          <p:cNvSpPr>
            <a:spLocks noGrp="1"/>
          </p:cNvSpPr>
          <p:nvPr>
            <p:ph type="sldNum" sz="quarter" idx="4"/>
          </p:nvPr>
        </p:nvSpPr>
        <p:spPr>
          <a:xfrm>
            <a:off x="8841785" y="618123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4E196-A010-480C-A078-61D4EF757EA8}" type="slidenum">
              <a:rPr lang="en-US" smtClean="0"/>
              <a:t>‹#›</a:t>
            </a:fld>
            <a:endParaRPr lang="en-US"/>
          </a:p>
        </p:txBody>
      </p:sp>
    </p:spTree>
    <p:extLst>
      <p:ext uri="{BB962C8B-B14F-4D97-AF65-F5344CB8AC3E}">
        <p14:creationId xmlns:p14="http://schemas.microsoft.com/office/powerpoint/2010/main" val="3327356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hyperlink" Target="https://ces101fall2018.wordpress.com/2018/09/10/equity-versus-equality-triple-participation/" TargetMode="External"/><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7.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6.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5.png"/><Relationship Id="rId5" Type="http://schemas.openxmlformats.org/officeDocument/2006/relationships/tags" Target="../tags/tag6.xml"/><Relationship Id="rId10" Type="http://schemas.openxmlformats.org/officeDocument/2006/relationships/image" Target="../media/image4.svg"/><Relationship Id="rId4" Type="http://schemas.openxmlformats.org/officeDocument/2006/relationships/tags" Target="../tags/tag5.xml"/><Relationship Id="rId9" Type="http://schemas.openxmlformats.org/officeDocument/2006/relationships/image" Target="../media/image3.png"/><Relationship Id="rId1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hyperlink" Target="https://docs.legis.wisconsin.gov/2023/proposals/ajr109" TargetMode="External"/><Relationship Id="rId4" Type="http://schemas.openxmlformats.org/officeDocument/2006/relationships/hyperlink" Target="chrome-extension://efaidnbmnnnibpcajpcglclefindmkaj/https:/www.wisconsin.edu/regents/download/meeting_materials/2023_meeting_materials/Meeting-Book---Special-Board-of-Regents-Meeting-(December-13,-2023).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kiranashraf.blogspot.com/2011/01/warning-frustration-ahed.html" TargetMode="External"/><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9.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6.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5.png"/><Relationship Id="rId5" Type="http://schemas.openxmlformats.org/officeDocument/2006/relationships/tags" Target="../tags/tag20.xml"/><Relationship Id="rId10" Type="http://schemas.openxmlformats.org/officeDocument/2006/relationships/image" Target="../media/image4.svg"/><Relationship Id="rId4" Type="http://schemas.openxmlformats.org/officeDocument/2006/relationships/tags" Target="../tags/tag19.xml"/><Relationship Id="rId9" Type="http://schemas.openxmlformats.org/officeDocument/2006/relationships/image" Target="../media/image3.png"/><Relationship Id="rId14" Type="http://schemas.openxmlformats.org/officeDocument/2006/relationships/image" Target="../media/image10.sv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s://people-equation.com/boost-your-career-with-these-resources-for-attracting-high-level-sponsors/person-helping-another-climb-a-ladder/"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9.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6.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5.png"/><Relationship Id="rId5" Type="http://schemas.openxmlformats.org/officeDocument/2006/relationships/tags" Target="../tags/tag13.xml"/><Relationship Id="rId10" Type="http://schemas.openxmlformats.org/officeDocument/2006/relationships/image" Target="../media/image4.svg"/><Relationship Id="rId4" Type="http://schemas.openxmlformats.org/officeDocument/2006/relationships/tags" Target="../tags/tag12.xml"/><Relationship Id="rId9" Type="http://schemas.openxmlformats.org/officeDocument/2006/relationships/image" Target="../media/image3.png"/><Relationship Id="rId14"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14005-77DA-40A6-8422-38EDB2CE831F}"/>
              </a:ext>
            </a:extLst>
          </p:cNvPr>
          <p:cNvSpPr>
            <a:spLocks noGrp="1"/>
          </p:cNvSpPr>
          <p:nvPr>
            <p:ph type="ctrTitle"/>
          </p:nvPr>
        </p:nvSpPr>
        <p:spPr/>
        <p:txBody>
          <a:bodyPr>
            <a:normAutofit fontScale="90000"/>
          </a:bodyPr>
          <a:lstStyle/>
          <a:p>
            <a:pPr>
              <a:spcAft>
                <a:spcPts val="600"/>
              </a:spcAft>
            </a:pPr>
            <a:r>
              <a:rPr lang="en-US" sz="5400" b="1" kern="100" dirty="0">
                <a:effectLst/>
                <a:latin typeface="Helvetica" panose="020B0604020202020204" pitchFamily="34" charset="0"/>
                <a:ea typeface="Calibri" panose="020F0502020204030204" pitchFamily="34" charset="0"/>
                <a:cs typeface="Times New Roman" panose="02020603050405020304" pitchFamily="18" charset="0"/>
              </a:rPr>
              <a:t>DEI In Action:</a:t>
            </a:r>
            <a:br>
              <a:rPr lang="en-US" sz="5400" b="1" kern="100" dirty="0">
                <a:latin typeface="Helvetica" panose="020B0604020202020204" pitchFamily="34" charset="0"/>
                <a:ea typeface="Calibri" panose="020F0502020204030204" pitchFamily="34" charset="0"/>
                <a:cs typeface="Times New Roman" panose="02020603050405020304" pitchFamily="18" charset="0"/>
              </a:rPr>
            </a:br>
            <a:r>
              <a:rPr lang="en-US" sz="5400" b="1" kern="100" dirty="0">
                <a:effectLst/>
                <a:latin typeface="Helvetica" panose="020B0604020202020204" pitchFamily="34" charset="0"/>
                <a:ea typeface="Calibri" panose="020F0502020204030204" pitchFamily="34" charset="0"/>
                <a:cs typeface="Times New Roman" panose="02020603050405020304" pitchFamily="18" charset="0"/>
              </a:rPr>
              <a:t>How Research Administrators Can Enact Change, Every Day</a:t>
            </a:r>
            <a:endParaRPr lang="en-US" sz="5400" b="1" i="1" dirty="0">
              <a:latin typeface="+mj-lt"/>
              <a:cs typeface="Arial" panose="020B0604020202020204" pitchFamily="34" charset="0"/>
            </a:endParaRPr>
          </a:p>
        </p:txBody>
      </p:sp>
      <p:sp>
        <p:nvSpPr>
          <p:cNvPr id="3" name="Subtitle 2">
            <a:extLst>
              <a:ext uri="{FF2B5EF4-FFF2-40B4-BE49-F238E27FC236}">
                <a16:creationId xmlns:a16="http://schemas.microsoft.com/office/drawing/2014/main" id="{17459A1B-F24E-4185-91DB-466694896902}"/>
              </a:ext>
            </a:extLst>
          </p:cNvPr>
          <p:cNvSpPr>
            <a:spLocks noGrp="1"/>
          </p:cNvSpPr>
          <p:nvPr>
            <p:ph type="subTitle" idx="1"/>
          </p:nvPr>
        </p:nvSpPr>
        <p:spPr>
          <a:xfrm>
            <a:off x="549310" y="3903252"/>
            <a:ext cx="11093380" cy="3164522"/>
          </a:xfrm>
        </p:spPr>
        <p:txBody>
          <a:bodyPr>
            <a:normAutofit/>
          </a:bodyPr>
          <a:lstStyle/>
          <a:p>
            <a:r>
              <a:rPr lang="en-US" b="1" dirty="0">
                <a:latin typeface="Georgia" panose="02040502050405020303" pitchFamily="18" charset="0"/>
              </a:rPr>
              <a:t>Lauren Gee</a:t>
            </a:r>
            <a:r>
              <a:rPr lang="en-US" dirty="0">
                <a:latin typeface="Georgia" panose="02040502050405020303" pitchFamily="18" charset="0"/>
              </a:rPr>
              <a:t>, Department of Medicine</a:t>
            </a:r>
          </a:p>
          <a:p>
            <a:r>
              <a:rPr lang="en-US" dirty="0">
                <a:latin typeface="Georgia" panose="02040502050405020303" pitchFamily="18" charset="0"/>
              </a:rPr>
              <a:t>NCURA Region IV Diversity, Equity, and Inclusion Committee Co-Chair</a:t>
            </a:r>
          </a:p>
          <a:p>
            <a:endParaRPr lang="en-US" dirty="0">
              <a:latin typeface="Georgia" panose="02040502050405020303" pitchFamily="18" charset="0"/>
            </a:endParaRPr>
          </a:p>
          <a:p>
            <a:r>
              <a:rPr lang="en-US" b="1" dirty="0">
                <a:latin typeface="Georgia" panose="02040502050405020303" pitchFamily="18" charset="0"/>
              </a:rPr>
              <a:t>Bonniejean Zitske</a:t>
            </a:r>
            <a:r>
              <a:rPr lang="en-US" dirty="0">
                <a:latin typeface="Georgia" panose="02040502050405020303" pitchFamily="18" charset="0"/>
              </a:rPr>
              <a:t>, SSTAR Lab</a:t>
            </a:r>
          </a:p>
          <a:p>
            <a:r>
              <a:rPr lang="en-US" dirty="0">
                <a:latin typeface="Georgia" panose="02040502050405020303" pitchFamily="18" charset="0"/>
              </a:rPr>
              <a:t>Charter Member of the NCURA Region IV DEI Committee</a:t>
            </a:r>
          </a:p>
          <a:p>
            <a:endParaRPr lang="en-US" dirty="0">
              <a:latin typeface="Georgia" panose="02040502050405020303" pitchFamily="18" charset="0"/>
            </a:endParaRPr>
          </a:p>
        </p:txBody>
      </p:sp>
    </p:spTree>
    <p:extLst>
      <p:ext uri="{BB962C8B-B14F-4D97-AF65-F5344CB8AC3E}">
        <p14:creationId xmlns:p14="http://schemas.microsoft.com/office/powerpoint/2010/main" val="2358610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B9B1-E78F-8F55-E661-B2C56D85C8E6}"/>
              </a:ext>
            </a:extLst>
          </p:cNvPr>
          <p:cNvSpPr>
            <a:spLocks noGrp="1"/>
          </p:cNvSpPr>
          <p:nvPr>
            <p:ph type="title"/>
          </p:nvPr>
        </p:nvSpPr>
        <p:spPr/>
        <p:txBody>
          <a:bodyPr/>
          <a:lstStyle/>
          <a:p>
            <a:r>
              <a:rPr lang="en-US" dirty="0"/>
              <a:t>Administrative Burdens </a:t>
            </a:r>
          </a:p>
        </p:txBody>
      </p:sp>
      <p:sp>
        <p:nvSpPr>
          <p:cNvPr id="4" name="Content Placeholder 3">
            <a:extLst>
              <a:ext uri="{FF2B5EF4-FFF2-40B4-BE49-F238E27FC236}">
                <a16:creationId xmlns:a16="http://schemas.microsoft.com/office/drawing/2014/main" id="{991EF49B-B642-87AF-5274-F86B5DB4FE58}"/>
              </a:ext>
            </a:extLst>
          </p:cNvPr>
          <p:cNvSpPr>
            <a:spLocks noGrp="1"/>
          </p:cNvSpPr>
          <p:nvPr>
            <p:ph idx="1"/>
          </p:nvPr>
        </p:nvSpPr>
        <p:spPr/>
        <p:txBody>
          <a:bodyPr/>
          <a:lstStyle/>
          <a:p>
            <a:r>
              <a:rPr lang="en-US" dirty="0"/>
              <a:t>Three types of administrative burdens (Herd &amp; Moynihan, 2018)</a:t>
            </a:r>
          </a:p>
          <a:p>
            <a:pPr lvl="1"/>
            <a:r>
              <a:rPr lang="en-US" dirty="0"/>
              <a:t>Learning costs – burdens associated with understanding a policy and determining eligibility </a:t>
            </a:r>
          </a:p>
          <a:p>
            <a:pPr lvl="1"/>
            <a:r>
              <a:rPr lang="en-US" dirty="0"/>
              <a:t>Compliance costs – the steps that one must take to access and maintain benefits of policy</a:t>
            </a:r>
          </a:p>
          <a:p>
            <a:pPr lvl="1"/>
            <a:r>
              <a:rPr lang="en-US" dirty="0"/>
              <a:t>Psychological costs – emotional burdens associated with pressures of understanding policy, applying for, and maintaining benefits  </a:t>
            </a:r>
          </a:p>
          <a:p>
            <a:r>
              <a:rPr lang="en-US" dirty="0"/>
              <a:t>Example: FEMA relief funding</a:t>
            </a:r>
          </a:p>
        </p:txBody>
      </p:sp>
    </p:spTree>
    <p:extLst>
      <p:ext uri="{BB962C8B-B14F-4D97-AF65-F5344CB8AC3E}">
        <p14:creationId xmlns:p14="http://schemas.microsoft.com/office/powerpoint/2010/main" val="948799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B9B1-E78F-8F55-E661-B2C56D85C8E6}"/>
              </a:ext>
            </a:extLst>
          </p:cNvPr>
          <p:cNvSpPr>
            <a:spLocks noGrp="1"/>
          </p:cNvSpPr>
          <p:nvPr>
            <p:ph type="title"/>
          </p:nvPr>
        </p:nvSpPr>
        <p:spPr/>
        <p:txBody>
          <a:bodyPr/>
          <a:lstStyle/>
          <a:p>
            <a:r>
              <a:rPr lang="en-US" dirty="0"/>
              <a:t>How Administrative Burdens are Racialized</a:t>
            </a:r>
          </a:p>
        </p:txBody>
      </p:sp>
      <p:sp>
        <p:nvSpPr>
          <p:cNvPr id="4" name="Content Placeholder 3">
            <a:extLst>
              <a:ext uri="{FF2B5EF4-FFF2-40B4-BE49-F238E27FC236}">
                <a16:creationId xmlns:a16="http://schemas.microsoft.com/office/drawing/2014/main" id="{991EF49B-B642-87AF-5274-F86B5DB4FE58}"/>
              </a:ext>
            </a:extLst>
          </p:cNvPr>
          <p:cNvSpPr>
            <a:spLocks noGrp="1"/>
          </p:cNvSpPr>
          <p:nvPr>
            <p:ph idx="1"/>
          </p:nvPr>
        </p:nvSpPr>
        <p:spPr/>
        <p:txBody>
          <a:bodyPr/>
          <a:lstStyle/>
          <a:p>
            <a:r>
              <a:rPr lang="en-US" dirty="0"/>
              <a:t>Complexity of requirements associated with racialized identity of recipients (ex. Social Security)</a:t>
            </a:r>
          </a:p>
          <a:p>
            <a:r>
              <a:rPr lang="en-US" dirty="0"/>
              <a:t>Whiteness as a credential (ex. white immigrants vs non-white immigrants)</a:t>
            </a:r>
          </a:p>
          <a:p>
            <a:r>
              <a:rPr lang="en-US" dirty="0"/>
              <a:t>Decoupling of rules for certain groups (ex. Black students in a classroom with a white teacher are less often assigned to gifted rooms regardless of preparation, also white students more often ask for exceptions)  </a:t>
            </a:r>
          </a:p>
          <a:p>
            <a:pPr marL="457200" lvl="1" indent="0">
              <a:buNone/>
            </a:pPr>
            <a:endParaRPr lang="en-US" dirty="0"/>
          </a:p>
        </p:txBody>
      </p:sp>
    </p:spTree>
    <p:extLst>
      <p:ext uri="{BB962C8B-B14F-4D97-AF65-F5344CB8AC3E}">
        <p14:creationId xmlns:p14="http://schemas.microsoft.com/office/powerpoint/2010/main" val="710063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62160-895B-2A96-A294-1E292CCEE67E}"/>
              </a:ext>
            </a:extLst>
          </p:cNvPr>
          <p:cNvSpPr>
            <a:spLocks noGrp="1"/>
          </p:cNvSpPr>
          <p:nvPr>
            <p:ph type="title"/>
          </p:nvPr>
        </p:nvSpPr>
        <p:spPr/>
        <p:txBody>
          <a:bodyPr/>
          <a:lstStyle/>
          <a:p>
            <a:r>
              <a:rPr lang="en-US" dirty="0"/>
              <a:t>In Research Administration</a:t>
            </a:r>
          </a:p>
        </p:txBody>
      </p:sp>
      <p:graphicFrame>
        <p:nvGraphicFramePr>
          <p:cNvPr id="6" name="Content Placeholder 2">
            <a:extLst>
              <a:ext uri="{FF2B5EF4-FFF2-40B4-BE49-F238E27FC236}">
                <a16:creationId xmlns:a16="http://schemas.microsoft.com/office/drawing/2014/main" id="{B2E66818-0C9B-C039-B507-A21816EC1BDB}"/>
              </a:ext>
            </a:extLst>
          </p:cNvPr>
          <p:cNvGraphicFramePr>
            <a:graphicFrameLocks noGrp="1"/>
          </p:cNvGraphicFramePr>
          <p:nvPr>
            <p:ph idx="1"/>
          </p:nvPr>
        </p:nvGraphicFramePr>
        <p:xfrm>
          <a:off x="838200" y="187505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1C7DDF7-AAD3-621C-0DB0-1CB59483605B}"/>
              </a:ext>
            </a:extLst>
          </p:cNvPr>
          <p:cNvSpPr>
            <a:spLocks noGrp="1"/>
          </p:cNvSpPr>
          <p:nvPr>
            <p:ph type="sldNum" sz="quarter" idx="4"/>
          </p:nvPr>
        </p:nvSpPr>
        <p:spPr/>
        <p:txBody>
          <a:bodyPr/>
          <a:lstStyle/>
          <a:p>
            <a:fld id="{6FF4E196-A010-480C-A078-61D4EF757EA8}" type="slidenum">
              <a:rPr lang="en-US" smtClean="0"/>
              <a:t>12</a:t>
            </a:fld>
            <a:endParaRPr lang="en-US"/>
          </a:p>
        </p:txBody>
      </p:sp>
    </p:spTree>
    <p:extLst>
      <p:ext uri="{BB962C8B-B14F-4D97-AF65-F5344CB8AC3E}">
        <p14:creationId xmlns:p14="http://schemas.microsoft.com/office/powerpoint/2010/main" val="896716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38BA-DF1E-BEE1-CCDC-5B8B1122CC0C}"/>
              </a:ext>
            </a:extLst>
          </p:cNvPr>
          <p:cNvSpPr>
            <a:spLocks noGrp="1"/>
          </p:cNvSpPr>
          <p:nvPr>
            <p:ph type="title"/>
          </p:nvPr>
        </p:nvSpPr>
        <p:spPr/>
        <p:txBody>
          <a:bodyPr/>
          <a:lstStyle/>
          <a:p>
            <a:r>
              <a:rPr lang="en-US"/>
              <a:t>Section Two: Definitions </a:t>
            </a:r>
            <a:endParaRPr lang="en-US" dirty="0"/>
          </a:p>
        </p:txBody>
      </p:sp>
      <p:pic>
        <p:nvPicPr>
          <p:cNvPr id="5" name="Content Placeholder 9" descr="Colorful scribbles">
            <a:extLst>
              <a:ext uri="{FF2B5EF4-FFF2-40B4-BE49-F238E27FC236}">
                <a16:creationId xmlns:a16="http://schemas.microsoft.com/office/drawing/2014/main" id="{F4CD3F7C-91DA-98AD-D6FD-EC4068077CA5}"/>
              </a:ext>
            </a:extLst>
          </p:cNvPr>
          <p:cNvPicPr>
            <a:picLocks noGrp="1" noChangeAspect="1"/>
          </p:cNvPicPr>
          <p:nvPr>
            <p:ph idx="1"/>
          </p:nvPr>
        </p:nvPicPr>
        <p:blipFill>
          <a:blip r:embed="rId2"/>
          <a:stretch>
            <a:fillRect/>
          </a:stretch>
        </p:blipFill>
        <p:spPr>
          <a:xfrm>
            <a:off x="2832813" y="1874838"/>
            <a:ext cx="6526374" cy="4351337"/>
          </a:xfrm>
          <a:prstGeom prst="rect">
            <a:avLst/>
          </a:prstGeom>
        </p:spPr>
      </p:pic>
    </p:spTree>
    <p:extLst>
      <p:ext uri="{BB962C8B-B14F-4D97-AF65-F5344CB8AC3E}">
        <p14:creationId xmlns:p14="http://schemas.microsoft.com/office/powerpoint/2010/main" val="2044920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D161AA-F1BD-5077-6A2A-0B40CC7E89B9}"/>
              </a:ext>
            </a:extLst>
          </p:cNvPr>
          <p:cNvSpPr>
            <a:spLocks noGrp="1"/>
          </p:cNvSpPr>
          <p:nvPr>
            <p:ph type="title"/>
          </p:nvPr>
        </p:nvSpPr>
        <p:spPr/>
        <p:txBody>
          <a:bodyPr/>
          <a:lstStyle/>
          <a:p>
            <a:r>
              <a:rPr lang="en-US" dirty="0"/>
              <a:t>What is DEI/JDEI/DEIJ? </a:t>
            </a:r>
          </a:p>
        </p:txBody>
      </p:sp>
      <p:pic>
        <p:nvPicPr>
          <p:cNvPr id="3" name="Content Placeholder 2">
            <a:extLst>
              <a:ext uri="{FF2B5EF4-FFF2-40B4-BE49-F238E27FC236}">
                <a16:creationId xmlns:a16="http://schemas.microsoft.com/office/drawing/2014/main" id="{E846A0BD-7900-F478-BFE9-2CC42ED6071E}"/>
              </a:ext>
            </a:extLst>
          </p:cNvPr>
          <p:cNvPicPr>
            <a:picLocks noGrp="1" noChangeAspect="1"/>
          </p:cNvPicPr>
          <p:nvPr>
            <p:ph idx="1"/>
          </p:nvPr>
        </p:nvPicPr>
        <p:blipFill>
          <a:blip r:embed="rId3"/>
          <a:stretch>
            <a:fillRect/>
          </a:stretch>
        </p:blipFill>
        <p:spPr>
          <a:xfrm>
            <a:off x="3062977" y="2837297"/>
            <a:ext cx="6066046" cy="2426418"/>
          </a:xfrm>
          <a:prstGeom prst="rect">
            <a:avLst/>
          </a:prstGeom>
        </p:spPr>
      </p:pic>
    </p:spTree>
    <p:extLst>
      <p:ext uri="{BB962C8B-B14F-4D97-AF65-F5344CB8AC3E}">
        <p14:creationId xmlns:p14="http://schemas.microsoft.com/office/powerpoint/2010/main" val="3027316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42FC21-A8F0-221F-8F3C-5572980D8ED3}"/>
              </a:ext>
            </a:extLst>
          </p:cNvPr>
          <p:cNvSpPr>
            <a:spLocks noGrp="1"/>
          </p:cNvSpPr>
          <p:nvPr>
            <p:ph type="title"/>
          </p:nvPr>
        </p:nvSpPr>
        <p:spPr>
          <a:xfrm>
            <a:off x="816337" y="763749"/>
            <a:ext cx="7924252" cy="739881"/>
          </a:xfrm>
        </p:spPr>
        <p:txBody>
          <a:bodyPr vert="horz" lIns="91440" tIns="45720" rIns="91440" bIns="45720" rtlCol="0" anchor="b">
            <a:normAutofit/>
          </a:bodyPr>
          <a:lstStyle/>
          <a:p>
            <a:r>
              <a:rPr lang="en-US" dirty="0"/>
              <a:t>Which group is more diverse?</a:t>
            </a:r>
          </a:p>
        </p:txBody>
      </p:sp>
      <p:pic>
        <p:nvPicPr>
          <p:cNvPr id="1028" name="Picture 4" descr="First row: Dwight Sargent (Curator), Pedronio Ramos, Richard Longworth, Gisela Bolte, Jonathan Yardley, J. Anthony Lukas. Second row: Michael McGrady, O-Kie Kwon, Robert Levey, John Zakarian, Paul J. Hemphill Jr., Harald Pakendorf. Third row: Marvin Allison, George E. Amick Jr., Paul Houston, Henry Bradsher, Yoshihiko Muramatsu. Not pictured: Joseph Strickland.">
            <a:extLst>
              <a:ext uri="{FF2B5EF4-FFF2-40B4-BE49-F238E27FC236}">
                <a16:creationId xmlns:a16="http://schemas.microsoft.com/office/drawing/2014/main" id="{BC1511EF-F914-2790-83E9-CEA3E50C1CEF}"/>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8614" r="4" b="13672"/>
          <a:stretch/>
        </p:blipFill>
        <p:spPr bwMode="auto">
          <a:xfrm>
            <a:off x="1015754" y="2555192"/>
            <a:ext cx="5013879" cy="29419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98,886 Group Of Young Black People Stock Photos, Images &amp; Photography |  Shutterstock">
            <a:extLst>
              <a:ext uri="{FF2B5EF4-FFF2-40B4-BE49-F238E27FC236}">
                <a16:creationId xmlns:a16="http://schemas.microsoft.com/office/drawing/2014/main" id="{890168BA-923E-356E-461F-39CAA7EFFB45}"/>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t="11750" r="-2" b="7534"/>
          <a:stretch/>
        </p:blipFill>
        <p:spPr bwMode="auto">
          <a:xfrm>
            <a:off x="6177116" y="2555194"/>
            <a:ext cx="5083683" cy="2941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651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1D40B-7804-1F11-53D0-6BE40345DB4F}"/>
              </a:ext>
            </a:extLst>
          </p:cNvPr>
          <p:cNvSpPr>
            <a:spLocks noGrp="1"/>
          </p:cNvSpPr>
          <p:nvPr>
            <p:ph type="title"/>
          </p:nvPr>
        </p:nvSpPr>
        <p:spPr/>
        <p:txBody>
          <a:bodyPr/>
          <a:lstStyle/>
          <a:p>
            <a:r>
              <a:rPr lang="en-US" dirty="0"/>
              <a:t>Equality vs. Equity</a:t>
            </a:r>
          </a:p>
        </p:txBody>
      </p:sp>
      <p:pic>
        <p:nvPicPr>
          <p:cNvPr id="2050" name="Picture 2" descr="equalityequity">
            <a:extLst>
              <a:ext uri="{FF2B5EF4-FFF2-40B4-BE49-F238E27FC236}">
                <a16:creationId xmlns:a16="http://schemas.microsoft.com/office/drawing/2014/main" id="{76FE3B45-9B2A-2A45-74B8-EC82DC78032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103236" y="2038350"/>
            <a:ext cx="5985528" cy="34844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15F158A-87AC-5662-5068-110AA533A0FE}"/>
              </a:ext>
            </a:extLst>
          </p:cNvPr>
          <p:cNvSpPr txBox="1"/>
          <p:nvPr/>
        </p:nvSpPr>
        <p:spPr>
          <a:xfrm>
            <a:off x="1480805" y="6206309"/>
            <a:ext cx="9631019" cy="300082"/>
          </a:xfrm>
          <a:prstGeom prst="rect">
            <a:avLst/>
          </a:prstGeom>
          <a:noFill/>
        </p:spPr>
        <p:txBody>
          <a:bodyPr wrap="square">
            <a:spAutoFit/>
          </a:bodyPr>
          <a:lstStyle/>
          <a:p>
            <a:pPr algn="ctr"/>
            <a:r>
              <a:rPr lang="en-US" sz="1350" dirty="0"/>
              <a:t>Source: </a:t>
            </a:r>
            <a:r>
              <a:rPr lang="en-US" sz="1350" dirty="0">
                <a:hlinkClick r:id="rId3"/>
              </a:rPr>
              <a:t>https://ces101fall2018.wordpress.com/2018/09/10/equity-versus-equality-triple-participation/</a:t>
            </a:r>
            <a:r>
              <a:rPr lang="en-US" sz="1350" dirty="0"/>
              <a:t>; Paul Kuttner </a:t>
            </a:r>
          </a:p>
        </p:txBody>
      </p:sp>
    </p:spTree>
    <p:extLst>
      <p:ext uri="{BB962C8B-B14F-4D97-AF65-F5344CB8AC3E}">
        <p14:creationId xmlns:p14="http://schemas.microsoft.com/office/powerpoint/2010/main" val="1698529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ustice2">
            <a:extLst>
              <a:ext uri="{FF2B5EF4-FFF2-40B4-BE49-F238E27FC236}">
                <a16:creationId xmlns:a16="http://schemas.microsoft.com/office/drawing/2014/main" id="{575A7723-F30A-DB7C-2D4A-266DF393E6B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73179" y="1790700"/>
            <a:ext cx="4519844" cy="4847017"/>
          </a:xfrm>
          <a:custGeom>
            <a:avLst/>
            <a:gdLst/>
            <a:ahLst/>
            <a:cxnLst/>
            <a:rect l="l" t="t" r="r" b="b"/>
            <a:pathLst>
              <a:path w="5051479" h="5503900">
                <a:moveTo>
                  <a:pt x="151948" y="0"/>
                </a:moveTo>
                <a:lnTo>
                  <a:pt x="4899531" y="0"/>
                </a:lnTo>
                <a:cubicBezTo>
                  <a:pt x="4983450" y="0"/>
                  <a:pt x="5051479" y="68029"/>
                  <a:pt x="5051479" y="151948"/>
                </a:cubicBezTo>
                <a:lnTo>
                  <a:pt x="5051479" y="5351952"/>
                </a:lnTo>
                <a:cubicBezTo>
                  <a:pt x="5051479" y="5435871"/>
                  <a:pt x="4983450" y="5503900"/>
                  <a:pt x="4899531" y="5503900"/>
                </a:cubicBezTo>
                <a:lnTo>
                  <a:pt x="151948" y="5503900"/>
                </a:lnTo>
                <a:cubicBezTo>
                  <a:pt x="68029" y="5503900"/>
                  <a:pt x="0" y="5435871"/>
                  <a:pt x="0" y="5351952"/>
                </a:cubicBezTo>
                <a:lnTo>
                  <a:pt x="0" y="151948"/>
                </a:lnTo>
                <a:cubicBezTo>
                  <a:pt x="0" y="68029"/>
                  <a:pt x="68029" y="0"/>
                  <a:pt x="151948" y="0"/>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CE74F9-D4C9-8B7A-0E03-046FA5A75BC7}"/>
              </a:ext>
            </a:extLst>
          </p:cNvPr>
          <p:cNvSpPr>
            <a:spLocks noGrp="1"/>
          </p:cNvSpPr>
          <p:nvPr>
            <p:ph type="title"/>
          </p:nvPr>
        </p:nvSpPr>
        <p:spPr>
          <a:xfrm>
            <a:off x="-192104" y="0"/>
            <a:ext cx="7163059" cy="1790700"/>
          </a:xfrm>
        </p:spPr>
        <p:txBody>
          <a:bodyPr vert="horz" lIns="68580" tIns="34290" rIns="68580" bIns="34290" rtlCol="0" anchor="b">
            <a:normAutofit/>
          </a:bodyPr>
          <a:lstStyle/>
          <a:p>
            <a:pPr algn="ctr"/>
            <a:r>
              <a:rPr lang="en-US" sz="4500" dirty="0"/>
              <a:t>Justice and Liberation!</a:t>
            </a:r>
          </a:p>
        </p:txBody>
      </p:sp>
      <p:pic>
        <p:nvPicPr>
          <p:cNvPr id="6" name="Picture 5">
            <a:extLst>
              <a:ext uri="{FF2B5EF4-FFF2-40B4-BE49-F238E27FC236}">
                <a16:creationId xmlns:a16="http://schemas.microsoft.com/office/drawing/2014/main" id="{DD00BD5B-7284-3839-D092-70EF908A3C35}"/>
              </a:ext>
            </a:extLst>
          </p:cNvPr>
          <p:cNvPicPr>
            <a:picLocks noChangeAspect="1"/>
          </p:cNvPicPr>
          <p:nvPr/>
        </p:nvPicPr>
        <p:blipFill>
          <a:blip r:embed="rId4"/>
          <a:srcRect l="16476" r="18277"/>
          <a:stretch/>
        </p:blipFill>
        <p:spPr>
          <a:xfrm>
            <a:off x="6739452" y="2147056"/>
            <a:ext cx="4354860" cy="3755539"/>
          </a:xfrm>
          <a:prstGeom prst="rect">
            <a:avLst/>
          </a:prstGeom>
        </p:spPr>
      </p:pic>
      <p:pic>
        <p:nvPicPr>
          <p:cNvPr id="8" name="Picture 2" descr="equalityequity">
            <a:extLst>
              <a:ext uri="{FF2B5EF4-FFF2-40B4-BE49-F238E27FC236}">
                <a16:creationId xmlns:a16="http://schemas.microsoft.com/office/drawing/2014/main" id="{AE5E24BB-AEC4-7B88-9868-04A4457217AF}"/>
              </a:ext>
            </a:extLst>
          </p:cNvPr>
          <p:cNvPicPr>
            <a:picLocks noGrp="1" noChangeAspect="1" noChangeArrowheads="1"/>
          </p:cNvPicPr>
          <p:nvPr>
            <p:ph sz="half" idx="1"/>
          </p:nvPr>
        </p:nvPicPr>
        <p:blipFill rotWithShape="1">
          <a:blip r:embed="rId5">
            <a:extLst>
              <a:ext uri="{BEBA8EAE-BF5A-486C-A8C5-ECC9F3942E4B}">
                <a14:imgProps xmlns:a14="http://schemas.microsoft.com/office/drawing/2010/main">
                  <a14:imgLayer r:embed="rId6">
                    <a14:imgEffect>
                      <a14:backgroundRemoval t="25890" b="64908" l="56786" r="90000">
                        <a14:foregroundMark x1="71429" y1="61718" x2="73143" y2="61718"/>
                        <a14:foregroundMark x1="74357" y1="61840" x2="75929" y2="62454"/>
                        <a14:foregroundMark x1="58857" y1="26012" x2="61786" y2="32638"/>
                        <a14:foregroundMark x1="61786" y1="32638" x2="62429" y2="30429"/>
                        <a14:foregroundMark x1="59214" y1="49080" x2="58071" y2="54601"/>
                        <a14:foregroundMark x1="58071" y1="54601" x2="56786" y2="56564"/>
                        <a14:foregroundMark x1="59429" y1="61718" x2="57857" y2="64540"/>
                        <a14:foregroundMark x1="62286" y1="64908" x2="63143" y2="64908"/>
                        <a14:foregroundMark x1="86643" y1="29448" x2="86857" y2="35337"/>
                        <a14:foregroundMark x1="86857" y1="35337" x2="85071" y2="58773"/>
                        <a14:foregroundMark x1="87214" y1="33374" x2="88643" y2="43436"/>
                        <a14:foregroundMark x1="88643" y1="43436" x2="88643" y2="56687"/>
                        <a14:foregroundMark x1="88643" y1="56687" x2="88071" y2="59141"/>
                        <a14:foregroundMark x1="88929" y1="28344" x2="90000" y2="34233"/>
                        <a14:foregroundMark x1="90000" y1="34233" x2="88643" y2="38528"/>
                        <a14:backgroundMark x1="65857" y1="30184" x2="66714" y2="35583"/>
                        <a14:backgroundMark x1="80143" y1="29816" x2="80143" y2="35337"/>
                        <a14:backgroundMark x1="71929" y1="36810" x2="71000" y2="35337"/>
                        <a14:backgroundMark x1="89214" y1="34479" x2="89143" y2="33129"/>
                      </a14:backgroundRemoval>
                    </a14:imgEffect>
                  </a14:imgLayer>
                </a14:imgProps>
              </a:ext>
              <a:ext uri="{28A0092B-C50C-407E-A947-70E740481C1C}">
                <a14:useLocalDpi xmlns:a14="http://schemas.microsoft.com/office/drawing/2010/main" val="0"/>
              </a:ext>
            </a:extLst>
          </a:blip>
          <a:srcRect l="55062" t="24765" r="33407" b="33765"/>
          <a:stretch/>
        </p:blipFill>
        <p:spPr bwMode="auto">
          <a:xfrm>
            <a:off x="6668220" y="3560782"/>
            <a:ext cx="1054769" cy="2208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qualityequity">
            <a:extLst>
              <a:ext uri="{FF2B5EF4-FFF2-40B4-BE49-F238E27FC236}">
                <a16:creationId xmlns:a16="http://schemas.microsoft.com/office/drawing/2014/main" id="{5CADC778-00DB-57AB-4C89-472A5D679FF6}"/>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5890" b="64908" l="56786" r="90000">
                        <a14:foregroundMark x1="71429" y1="61718" x2="73143" y2="61718"/>
                        <a14:foregroundMark x1="74357" y1="61840" x2="75929" y2="62454"/>
                        <a14:foregroundMark x1="58857" y1="26012" x2="61786" y2="32638"/>
                        <a14:foregroundMark x1="61786" y1="32638" x2="62429" y2="30429"/>
                        <a14:foregroundMark x1="59214" y1="49080" x2="58071" y2="54601"/>
                        <a14:foregroundMark x1="58071" y1="54601" x2="56786" y2="56564"/>
                        <a14:foregroundMark x1="59429" y1="61718" x2="57857" y2="64540"/>
                        <a14:foregroundMark x1="62286" y1="64908" x2="63143" y2="64908"/>
                        <a14:foregroundMark x1="86643" y1="29448" x2="86857" y2="35337"/>
                        <a14:foregroundMark x1="86857" y1="35337" x2="85071" y2="58773"/>
                        <a14:foregroundMark x1="87214" y1="33374" x2="88643" y2="43436"/>
                        <a14:foregroundMark x1="88643" y1="43436" x2="88643" y2="56687"/>
                        <a14:foregroundMark x1="88643" y1="56687" x2="88071" y2="59141"/>
                        <a14:foregroundMark x1="88929" y1="28344" x2="90000" y2="34233"/>
                        <a14:foregroundMark x1="90000" y1="34233" x2="88643" y2="38528"/>
                        <a14:backgroundMark x1="65857" y1="30184" x2="66714" y2="35583"/>
                        <a14:backgroundMark x1="80143" y1="29816" x2="80143" y2="35337"/>
                        <a14:backgroundMark x1="71929" y1="36810" x2="71000" y2="35337"/>
                        <a14:backgroundMark x1="89214" y1="34479" x2="89143" y2="33129"/>
                        <a14:backgroundMark x1="78857" y1="38773" x2="78857" y2="38773"/>
                        <a14:backgroundMark x1="79000" y1="39509" x2="78786" y2="37914"/>
                        <a14:backgroundMark x1="76571" y1="40245" x2="76857" y2="41350"/>
                        <a14:backgroundMark x1="75429" y1="44417" x2="76643" y2="48589"/>
                        <a14:backgroundMark x1="76714" y1="41963" x2="77143" y2="42331"/>
                        <a14:backgroundMark x1="73929" y1="61963" x2="73786" y2="57178"/>
                        <a14:backgroundMark x1="78857" y1="37914" x2="79143" y2="39755"/>
                      </a14:backgroundRemoval>
                    </a14:imgEffect>
                  </a14:imgLayer>
                </a14:imgProps>
              </a:ext>
              <a:ext uri="{28A0092B-C50C-407E-A947-70E740481C1C}">
                <a14:useLocalDpi xmlns:a14="http://schemas.microsoft.com/office/drawing/2010/main" val="0"/>
              </a:ext>
            </a:extLst>
          </a:blip>
          <a:srcRect l="67637" t="24765" r="20832" b="33765"/>
          <a:stretch/>
        </p:blipFill>
        <p:spPr bwMode="auto">
          <a:xfrm>
            <a:off x="8598186" y="3429000"/>
            <a:ext cx="1219635" cy="25533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qualityequity">
            <a:extLst>
              <a:ext uri="{FF2B5EF4-FFF2-40B4-BE49-F238E27FC236}">
                <a16:creationId xmlns:a16="http://schemas.microsoft.com/office/drawing/2014/main" id="{F90AFD49-DDE9-6C65-FC7D-EA310F92B69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890" b="64908" l="56786" r="90000">
                        <a14:foregroundMark x1="71429" y1="61718" x2="73143" y2="61718"/>
                        <a14:foregroundMark x1="74357" y1="61840" x2="75929" y2="62454"/>
                        <a14:foregroundMark x1="58857" y1="26012" x2="61786" y2="32638"/>
                        <a14:foregroundMark x1="61786" y1="32638" x2="62429" y2="30429"/>
                        <a14:foregroundMark x1="59214" y1="49080" x2="58071" y2="54601"/>
                        <a14:foregroundMark x1="58071" y1="54601" x2="56786" y2="56564"/>
                        <a14:foregroundMark x1="59429" y1="61718" x2="57857" y2="64540"/>
                        <a14:foregroundMark x1="62286" y1="64908" x2="63143" y2="64908"/>
                        <a14:foregroundMark x1="86643" y1="29448" x2="86857" y2="35337"/>
                        <a14:foregroundMark x1="86857" y1="35337" x2="85071" y2="58773"/>
                        <a14:foregroundMark x1="87214" y1="33374" x2="88643" y2="43436"/>
                        <a14:foregroundMark x1="88643" y1="43436" x2="88643" y2="56687"/>
                        <a14:foregroundMark x1="88643" y1="56687" x2="88071" y2="59141"/>
                        <a14:foregroundMark x1="88929" y1="28344" x2="90000" y2="34233"/>
                        <a14:foregroundMark x1="90000" y1="34233" x2="88643" y2="38528"/>
                        <a14:backgroundMark x1="65857" y1="30184" x2="66714" y2="35583"/>
                        <a14:backgroundMark x1="80143" y1="29816" x2="80143" y2="35337"/>
                        <a14:backgroundMark x1="71929" y1="36810" x2="71000" y2="35337"/>
                        <a14:backgroundMark x1="89214" y1="34479" x2="89143" y2="33129"/>
                      </a14:backgroundRemoval>
                    </a14:imgEffect>
                  </a14:imgLayer>
                </a14:imgProps>
              </a:ext>
              <a:ext uri="{28A0092B-C50C-407E-A947-70E740481C1C}">
                <a14:useLocalDpi xmlns:a14="http://schemas.microsoft.com/office/drawing/2010/main" val="0"/>
              </a:ext>
            </a:extLst>
          </a:blip>
          <a:srcRect l="78536" t="24765" r="8130" b="33765"/>
          <a:stretch/>
        </p:blipFill>
        <p:spPr bwMode="auto">
          <a:xfrm>
            <a:off x="9874676" y="3921273"/>
            <a:ext cx="1219636" cy="2208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D296AD6-23CF-9078-5F26-84E05C359F59}"/>
              </a:ext>
            </a:extLst>
          </p:cNvPr>
          <p:cNvSpPr txBox="1"/>
          <p:nvPr/>
        </p:nvSpPr>
        <p:spPr>
          <a:xfrm>
            <a:off x="7641600" y="6028118"/>
            <a:ext cx="2550564" cy="461665"/>
          </a:xfrm>
          <a:prstGeom prst="rect">
            <a:avLst/>
          </a:prstGeom>
          <a:noFill/>
        </p:spPr>
        <p:txBody>
          <a:bodyPr wrap="square" rtlCol="0">
            <a:spAutoFit/>
          </a:bodyPr>
          <a:lstStyle/>
          <a:p>
            <a:pPr algn="ctr"/>
            <a:r>
              <a:rPr lang="en-US" sz="2400" dirty="0">
                <a:latin typeface="Franklin Gothic Demi Cond" panose="020B0706030402020204" pitchFamily="34" charset="0"/>
              </a:rPr>
              <a:t>LIBERATION</a:t>
            </a:r>
          </a:p>
        </p:txBody>
      </p:sp>
    </p:spTree>
    <p:extLst>
      <p:ext uri="{BB962C8B-B14F-4D97-AF65-F5344CB8AC3E}">
        <p14:creationId xmlns:p14="http://schemas.microsoft.com/office/powerpoint/2010/main" val="2505409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A94A2-F702-73D1-F479-A0D2C545408F}"/>
              </a:ext>
            </a:extLst>
          </p:cNvPr>
          <p:cNvSpPr>
            <a:spLocks noGrp="1"/>
          </p:cNvSpPr>
          <p:nvPr>
            <p:ph type="title"/>
          </p:nvPr>
        </p:nvSpPr>
        <p:spPr>
          <a:xfrm>
            <a:off x="762000" y="1138036"/>
            <a:ext cx="4085665" cy="1402470"/>
          </a:xfrm>
        </p:spPr>
        <p:txBody>
          <a:bodyPr vert="horz" lIns="91440" tIns="45720" rIns="91440" bIns="45720" rtlCol="0" anchor="t">
            <a:normAutofit/>
          </a:bodyPr>
          <a:lstStyle/>
          <a:p>
            <a:r>
              <a:rPr lang="en-US" sz="3200"/>
              <a:t>Intersectionality </a:t>
            </a:r>
          </a:p>
        </p:txBody>
      </p:sp>
      <p:cxnSp>
        <p:nvCxnSpPr>
          <p:cNvPr id="18" name="Straight Connector 1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2359E63C-C36F-0E73-41FB-F1AE706E8F6F}"/>
              </a:ext>
            </a:extLst>
          </p:cNvPr>
          <p:cNvPicPr>
            <a:picLocks noChangeAspect="1"/>
          </p:cNvPicPr>
          <p:nvPr/>
        </p:nvPicPr>
        <p:blipFill rotWithShape="1">
          <a:blip r:embed="rId3">
            <a:extLst>
              <a:ext uri="{28A0092B-C50C-407E-A947-70E740481C1C}">
                <a14:useLocalDpi xmlns:a14="http://schemas.microsoft.com/office/drawing/2010/main" val="0"/>
              </a:ext>
            </a:extLst>
          </a:blip>
          <a:srcRect r="4622"/>
          <a:stretch/>
        </p:blipFill>
        <p:spPr>
          <a:xfrm>
            <a:off x="5573502" y="10"/>
            <a:ext cx="6541008" cy="6857990"/>
          </a:xfrm>
          <a:prstGeom prst="rect">
            <a:avLst/>
          </a:prstGeom>
        </p:spPr>
      </p:pic>
      <p:sp>
        <p:nvSpPr>
          <p:cNvPr id="7" name="Slide Number Placeholder 6">
            <a:extLst>
              <a:ext uri="{FF2B5EF4-FFF2-40B4-BE49-F238E27FC236}">
                <a16:creationId xmlns:a16="http://schemas.microsoft.com/office/drawing/2014/main" id="{7B6A5CB0-FB17-095D-4A9B-BD49358D822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3EF403A2-96BC-47D6-8BFD-75740C33C78F}" type="slidenum">
              <a:rPr lang="en-US">
                <a:solidFill>
                  <a:srgbClr val="FFFFFF"/>
                </a:solidFill>
                <a:latin typeface="Calibri" panose="020F0502020204030204"/>
              </a:rPr>
              <a:pPr defTabSz="914400">
                <a:spcAft>
                  <a:spcPts val="600"/>
                </a:spcAft>
                <a:defRPr/>
              </a:pPr>
              <a:t>18</a:t>
            </a:fld>
            <a:endParaRPr lang="en-US">
              <a:solidFill>
                <a:srgbClr val="FFFFFF"/>
              </a:solidFill>
              <a:latin typeface="Calibri" panose="020F0502020204030204"/>
            </a:endParaRPr>
          </a:p>
        </p:txBody>
      </p:sp>
    </p:spTree>
    <p:extLst>
      <p:ext uri="{BB962C8B-B14F-4D97-AF65-F5344CB8AC3E}">
        <p14:creationId xmlns:p14="http://schemas.microsoft.com/office/powerpoint/2010/main" val="970926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02D0-60F3-B346-E497-E7E604C216B3}"/>
              </a:ext>
            </a:extLst>
          </p:cNvPr>
          <p:cNvSpPr>
            <a:spLocks noGrp="1"/>
          </p:cNvSpPr>
          <p:nvPr>
            <p:ph type="title"/>
          </p:nvPr>
        </p:nvSpPr>
        <p:spPr>
          <a:xfrm>
            <a:off x="2295526" y="1967267"/>
            <a:ext cx="1971675" cy="2547257"/>
          </a:xfrm>
          <a:noFill/>
        </p:spPr>
        <p:txBody>
          <a:bodyPr vert="horz" lIns="91440" tIns="45720" rIns="91440" bIns="45720" rtlCol="0" anchor="ctr">
            <a:normAutofit/>
          </a:bodyPr>
          <a:lstStyle/>
          <a:p>
            <a:pPr algn="ctr"/>
            <a:r>
              <a:rPr lang="en-US" sz="3100">
                <a:solidFill>
                  <a:srgbClr val="FFFFFF"/>
                </a:solidFill>
              </a:rPr>
              <a:t>Section Two: Stumbling Blocks</a:t>
            </a:r>
          </a:p>
        </p:txBody>
      </p:sp>
      <p:sp>
        <p:nvSpPr>
          <p:cNvPr id="3" name="TextBox 2">
            <a:extLst>
              <a:ext uri="{FF2B5EF4-FFF2-40B4-BE49-F238E27FC236}">
                <a16:creationId xmlns:a16="http://schemas.microsoft.com/office/drawing/2014/main" id="{A09BB916-CB4D-54F0-F67C-92B4762CD5EA}"/>
              </a:ext>
            </a:extLst>
          </p:cNvPr>
          <p:cNvSpPr txBox="1"/>
          <p:nvPr/>
        </p:nvSpPr>
        <p:spPr>
          <a:xfrm>
            <a:off x="1463040" y="441064"/>
            <a:ext cx="8756725" cy="769441"/>
          </a:xfrm>
          <a:prstGeom prst="rect">
            <a:avLst/>
          </a:prstGeom>
          <a:noFill/>
        </p:spPr>
        <p:txBody>
          <a:bodyPr wrap="square" rtlCol="0">
            <a:spAutoFit/>
          </a:bodyPr>
          <a:lstStyle/>
          <a:p>
            <a:pPr algn="ctr"/>
            <a:r>
              <a:rPr lang="en-US" sz="4400" dirty="0"/>
              <a:t>Section Three: Stumbling Blocks</a:t>
            </a:r>
          </a:p>
        </p:txBody>
      </p:sp>
      <p:pic>
        <p:nvPicPr>
          <p:cNvPr id="4" name="Picture 3">
            <a:extLst>
              <a:ext uri="{FF2B5EF4-FFF2-40B4-BE49-F238E27FC236}">
                <a16:creationId xmlns:a16="http://schemas.microsoft.com/office/drawing/2014/main" id="{F0650577-B794-849C-038D-2859D8E09E71}"/>
              </a:ext>
            </a:extLst>
          </p:cNvPr>
          <p:cNvPicPr>
            <a:picLocks noChangeAspect="1"/>
          </p:cNvPicPr>
          <p:nvPr/>
        </p:nvPicPr>
        <p:blipFill>
          <a:blip r:embed="rId2"/>
          <a:stretch>
            <a:fillRect/>
          </a:stretch>
        </p:blipFill>
        <p:spPr>
          <a:xfrm>
            <a:off x="3425862" y="1420907"/>
            <a:ext cx="5340275" cy="5340275"/>
          </a:xfrm>
          <a:prstGeom prst="rect">
            <a:avLst/>
          </a:prstGeom>
        </p:spPr>
      </p:pic>
    </p:spTree>
    <p:extLst>
      <p:ext uri="{BB962C8B-B14F-4D97-AF65-F5344CB8AC3E}">
        <p14:creationId xmlns:p14="http://schemas.microsoft.com/office/powerpoint/2010/main" val="1973596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6AE602-A552-953F-E21E-88707CE16EA2}"/>
              </a:ext>
            </a:extLst>
          </p:cNvPr>
          <p:cNvSpPr>
            <a:spLocks noGrp="1"/>
          </p:cNvSpPr>
          <p:nvPr>
            <p:ph type="sldNum" sz="quarter" idx="4"/>
          </p:nvPr>
        </p:nvSpPr>
        <p:spPr/>
        <p:txBody>
          <a:bodyPr/>
          <a:lstStyle/>
          <a:p>
            <a:fld id="{6FF4E196-A010-480C-A078-61D4EF757EA8}" type="slidenum">
              <a:rPr lang="en-US" smtClean="0"/>
              <a:t>2</a:t>
            </a:fld>
            <a:endParaRPr lang="en-US"/>
          </a:p>
        </p:txBody>
      </p:sp>
      <p:sp>
        <p:nvSpPr>
          <p:cNvPr id="3" name="Rectangle: Rounded Corners 2">
            <a:extLst>
              <a:ext uri="{FF2B5EF4-FFF2-40B4-BE49-F238E27FC236}">
                <a16:creationId xmlns:a16="http://schemas.microsoft.com/office/drawing/2014/main" id="{1143A99F-D16E-96EB-0AA9-B4DEB8BAFD0E}"/>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BDDA09AD-4B52-F372-3786-AA2DBD679B88}"/>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C6B1F1CA-6599-639C-0D95-8E3F28B5A0B4}"/>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9" name="Graphic 8">
            <a:extLst>
              <a:ext uri="{FF2B5EF4-FFF2-40B4-BE49-F238E27FC236}">
                <a16:creationId xmlns:a16="http://schemas.microsoft.com/office/drawing/2014/main" id="{B8637B71-11FD-0AC3-8329-1A69384E1B21}"/>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10" name="Rectangle 9">
            <a:extLst>
              <a:ext uri="{FF2B5EF4-FFF2-40B4-BE49-F238E27FC236}">
                <a16:creationId xmlns:a16="http://schemas.microsoft.com/office/drawing/2014/main" id="{3E5F3815-F680-D4B8-465F-5F98444A7B43}"/>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4000" b="1">
                <a:solidFill>
                  <a:srgbClr val="5B5B5B"/>
                </a:solidFill>
              </a:rPr>
              <a:t>Join at slido.com</a:t>
            </a:r>
            <a:br>
              <a:rPr lang="da-DK" sz="4000" b="1">
                <a:solidFill>
                  <a:srgbClr val="5B5B5B"/>
                </a:solidFill>
              </a:rPr>
            </a:br>
            <a:r>
              <a:rPr lang="da-DK" sz="4000" b="1">
                <a:solidFill>
                  <a:srgbClr val="5B5B5B"/>
                </a:solidFill>
              </a:rPr>
              <a:t>#5484801</a:t>
            </a:r>
            <a:endParaRPr lang="en-US" sz="4000" b="1">
              <a:solidFill>
                <a:srgbClr val="5B5B5B"/>
              </a:solidFill>
            </a:endParaRPr>
          </a:p>
        </p:txBody>
      </p:sp>
      <p:sp>
        <p:nvSpPr>
          <p:cNvPr id="11" name="Rectangle 10">
            <a:extLst>
              <a:ext uri="{FF2B5EF4-FFF2-40B4-BE49-F238E27FC236}">
                <a16:creationId xmlns:a16="http://schemas.microsoft.com/office/drawing/2014/main" id="{01124486-7C24-EF6A-7C1F-E57D67D30775}"/>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joining instructions on this slide.</a:t>
            </a:r>
          </a:p>
        </p:txBody>
      </p:sp>
    </p:spTree>
    <p:custDataLst>
      <p:tags r:id="rId1"/>
    </p:custDataLst>
    <p:extLst>
      <p:ext uri="{BB962C8B-B14F-4D97-AF65-F5344CB8AC3E}">
        <p14:creationId xmlns:p14="http://schemas.microsoft.com/office/powerpoint/2010/main" val="1558702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EA10D5-2AE7-02D6-AC27-48A402B77618}"/>
              </a:ext>
            </a:extLst>
          </p:cNvPr>
          <p:cNvPicPr>
            <a:picLocks noChangeAspect="1"/>
          </p:cNvPicPr>
          <p:nvPr/>
        </p:nvPicPr>
        <p:blipFill>
          <a:blip r:embed="rId3"/>
          <a:stretch>
            <a:fillRect/>
          </a:stretch>
        </p:blipFill>
        <p:spPr>
          <a:xfrm>
            <a:off x="2209800" y="5084064"/>
            <a:ext cx="2743200" cy="1773936"/>
          </a:xfrm>
          <a:prstGeom prst="rect">
            <a:avLst/>
          </a:prstGeom>
        </p:spPr>
      </p:pic>
      <p:sp>
        <p:nvSpPr>
          <p:cNvPr id="2" name="Title 1">
            <a:extLst>
              <a:ext uri="{FF2B5EF4-FFF2-40B4-BE49-F238E27FC236}">
                <a16:creationId xmlns:a16="http://schemas.microsoft.com/office/drawing/2014/main" id="{8CE3225A-850D-0F69-C32C-3AC3A2469424}"/>
              </a:ext>
            </a:extLst>
          </p:cNvPr>
          <p:cNvSpPr>
            <a:spLocks noGrp="1"/>
          </p:cNvSpPr>
          <p:nvPr>
            <p:ph type="title"/>
          </p:nvPr>
        </p:nvSpPr>
        <p:spPr/>
        <p:txBody>
          <a:bodyPr/>
          <a:lstStyle/>
          <a:p>
            <a:r>
              <a:rPr lang="en-US" dirty="0"/>
              <a:t>DEI in the UW Systems </a:t>
            </a:r>
          </a:p>
        </p:txBody>
      </p:sp>
      <p:sp>
        <p:nvSpPr>
          <p:cNvPr id="3" name="Content Placeholder 2">
            <a:extLst>
              <a:ext uri="{FF2B5EF4-FFF2-40B4-BE49-F238E27FC236}">
                <a16:creationId xmlns:a16="http://schemas.microsoft.com/office/drawing/2014/main" id="{149BAEC0-FC6F-9415-AA49-06FF7E656DEA}"/>
              </a:ext>
            </a:extLst>
          </p:cNvPr>
          <p:cNvSpPr>
            <a:spLocks noGrp="1"/>
          </p:cNvSpPr>
          <p:nvPr>
            <p:ph sz="half" idx="1"/>
          </p:nvPr>
        </p:nvSpPr>
        <p:spPr>
          <a:xfrm>
            <a:off x="990600" y="1817271"/>
            <a:ext cx="5181600" cy="4351338"/>
          </a:xfrm>
        </p:spPr>
        <p:txBody>
          <a:bodyPr/>
          <a:lstStyle/>
          <a:p>
            <a:pPr marL="0" indent="0">
              <a:buNone/>
            </a:pPr>
            <a:r>
              <a:rPr lang="en-US" i="1" dirty="0"/>
              <a:t>Board of Regents Decision 2024</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hlinkClick r:id="rId4"/>
              </a:rPr>
              <a:t>Info</a:t>
            </a:r>
            <a:r>
              <a:rPr lang="en-US" dirty="0"/>
              <a:t> </a:t>
            </a:r>
          </a:p>
        </p:txBody>
      </p:sp>
      <p:sp>
        <p:nvSpPr>
          <p:cNvPr id="4" name="Content Placeholder 3">
            <a:extLst>
              <a:ext uri="{FF2B5EF4-FFF2-40B4-BE49-F238E27FC236}">
                <a16:creationId xmlns:a16="http://schemas.microsoft.com/office/drawing/2014/main" id="{61F9876B-0007-F089-5AA2-E73E86EA9738}"/>
              </a:ext>
            </a:extLst>
          </p:cNvPr>
          <p:cNvSpPr>
            <a:spLocks noGrp="1"/>
          </p:cNvSpPr>
          <p:nvPr>
            <p:ph sz="half" idx="2"/>
          </p:nvPr>
        </p:nvSpPr>
        <p:spPr/>
        <p:txBody>
          <a:bodyPr/>
          <a:lstStyle/>
          <a:p>
            <a:pPr marL="0" indent="0">
              <a:buNone/>
            </a:pPr>
            <a:r>
              <a:rPr lang="en-US" i="1" dirty="0"/>
              <a:t>Constitutional Amendment 4/2024</a:t>
            </a:r>
          </a:p>
          <a:p>
            <a:pPr marL="0" indent="0">
              <a:buNone/>
            </a:pPr>
            <a:endParaRPr lang="en-US" dirty="0"/>
          </a:p>
          <a:p>
            <a:pPr marL="0" indent="0" algn="ctr">
              <a:buNone/>
            </a:pPr>
            <a:r>
              <a:rPr lang="en-US" sz="4000" b="1" dirty="0"/>
              <a:t>“Merit, Fairness, and Equality”</a:t>
            </a:r>
          </a:p>
          <a:p>
            <a:pPr marL="0" indent="0" algn="ctr">
              <a:buNone/>
            </a:pPr>
            <a:endParaRPr lang="en-US" dirty="0">
              <a:hlinkClick r:id="rId5"/>
            </a:endParaRPr>
          </a:p>
          <a:p>
            <a:pPr marL="0" indent="0" algn="ctr">
              <a:buNone/>
            </a:pPr>
            <a:r>
              <a:rPr lang="en-US" dirty="0">
                <a:hlinkClick r:id="rId5"/>
              </a:rPr>
              <a:t>Info</a:t>
            </a:r>
            <a:endParaRPr lang="en-US" dirty="0"/>
          </a:p>
        </p:txBody>
      </p:sp>
      <p:pic>
        <p:nvPicPr>
          <p:cNvPr id="7" name="Picture 6">
            <a:extLst>
              <a:ext uri="{FF2B5EF4-FFF2-40B4-BE49-F238E27FC236}">
                <a16:creationId xmlns:a16="http://schemas.microsoft.com/office/drawing/2014/main" id="{E83BB0AD-4FCE-6EB0-C101-6A9CAB912389}"/>
              </a:ext>
            </a:extLst>
          </p:cNvPr>
          <p:cNvPicPr>
            <a:picLocks noChangeAspect="1"/>
          </p:cNvPicPr>
          <p:nvPr/>
        </p:nvPicPr>
        <p:blipFill>
          <a:blip r:embed="rId6"/>
          <a:srcRect l="52418" t="47583" r="12967" b="4069"/>
          <a:stretch/>
        </p:blipFill>
        <p:spPr>
          <a:xfrm>
            <a:off x="1289619" y="2484071"/>
            <a:ext cx="4220307" cy="1657866"/>
          </a:xfrm>
          <a:prstGeom prst="rect">
            <a:avLst/>
          </a:prstGeom>
        </p:spPr>
      </p:pic>
    </p:spTree>
    <p:extLst>
      <p:ext uri="{BB962C8B-B14F-4D97-AF65-F5344CB8AC3E}">
        <p14:creationId xmlns:p14="http://schemas.microsoft.com/office/powerpoint/2010/main" val="2718592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7C94-C15C-B4D1-577A-9B562DA2E7D8}"/>
              </a:ext>
            </a:extLst>
          </p:cNvPr>
          <p:cNvSpPr>
            <a:spLocks noGrp="1"/>
          </p:cNvSpPr>
          <p:nvPr>
            <p:ph type="title"/>
          </p:nvPr>
        </p:nvSpPr>
        <p:spPr/>
        <p:txBody>
          <a:bodyPr/>
          <a:lstStyle/>
          <a:p>
            <a:r>
              <a:rPr lang="en-US" dirty="0"/>
              <a:t>What gets in the way?</a:t>
            </a:r>
          </a:p>
        </p:txBody>
      </p:sp>
      <p:sp>
        <p:nvSpPr>
          <p:cNvPr id="3" name="Content Placeholder 2">
            <a:extLst>
              <a:ext uri="{FF2B5EF4-FFF2-40B4-BE49-F238E27FC236}">
                <a16:creationId xmlns:a16="http://schemas.microsoft.com/office/drawing/2014/main" id="{B72DF2D3-5D21-5953-4EB1-2DBABEE08263}"/>
              </a:ext>
            </a:extLst>
          </p:cNvPr>
          <p:cNvSpPr>
            <a:spLocks noGrp="1"/>
          </p:cNvSpPr>
          <p:nvPr>
            <p:ph sz="half" idx="1"/>
          </p:nvPr>
        </p:nvSpPr>
        <p:spPr/>
        <p:txBody>
          <a:bodyPr>
            <a:normAutofit fontScale="92500" lnSpcReduction="10000"/>
          </a:bodyPr>
          <a:lstStyle/>
          <a:p>
            <a:r>
              <a:rPr lang="en-US" dirty="0"/>
              <a:t>Bias </a:t>
            </a:r>
          </a:p>
          <a:p>
            <a:r>
              <a:rPr lang="en-US" dirty="0"/>
              <a:t>Hierarchy</a:t>
            </a:r>
          </a:p>
          <a:p>
            <a:r>
              <a:rPr lang="en-US" dirty="0"/>
              <a:t>Systems in place to favor certain individuals or groups (ex, “traditional” students)</a:t>
            </a:r>
          </a:p>
          <a:p>
            <a:r>
              <a:rPr lang="en-US" dirty="0"/>
              <a:t>Broken pipelines</a:t>
            </a:r>
          </a:p>
          <a:p>
            <a:r>
              <a:rPr lang="en-US" dirty="0"/>
              <a:t>Deadlines and schedules not modified to real life</a:t>
            </a:r>
          </a:p>
          <a:p>
            <a:r>
              <a:rPr lang="en-US" dirty="0"/>
              <a:t>Lack of understanding</a:t>
            </a:r>
          </a:p>
          <a:p>
            <a:r>
              <a:rPr lang="en-US" dirty="0"/>
              <a:t>Lack of listening or accepting other opinions </a:t>
            </a:r>
          </a:p>
          <a:p>
            <a:endParaRPr lang="en-US" dirty="0"/>
          </a:p>
        </p:txBody>
      </p:sp>
      <p:sp>
        <p:nvSpPr>
          <p:cNvPr id="4" name="Content Placeholder 3">
            <a:extLst>
              <a:ext uri="{FF2B5EF4-FFF2-40B4-BE49-F238E27FC236}">
                <a16:creationId xmlns:a16="http://schemas.microsoft.com/office/drawing/2014/main" id="{710343FB-52AA-6162-3965-2C2D7E155EBE}"/>
              </a:ext>
            </a:extLst>
          </p:cNvPr>
          <p:cNvSpPr>
            <a:spLocks noGrp="1"/>
          </p:cNvSpPr>
          <p:nvPr>
            <p:ph sz="half" idx="2"/>
          </p:nvPr>
        </p:nvSpPr>
        <p:spPr/>
        <p:txBody>
          <a:bodyPr>
            <a:normAutofit fontScale="92500" lnSpcReduction="10000"/>
          </a:bodyPr>
          <a:lstStyle/>
          <a:p>
            <a:r>
              <a:rPr lang="en-US" dirty="0"/>
              <a:t>Acceptance of status quo (ex, “that’s how we do it here”</a:t>
            </a:r>
          </a:p>
          <a:p>
            <a:r>
              <a:rPr lang="en-US" dirty="0"/>
              <a:t>Competition</a:t>
            </a:r>
          </a:p>
          <a:p>
            <a:r>
              <a:rPr lang="en-US" dirty="0"/>
              <a:t>Lack of understanding how DEI fits into workplace </a:t>
            </a:r>
          </a:p>
          <a:p>
            <a:r>
              <a:rPr lang="en-US" dirty="0"/>
              <a:t>Stereotyping </a:t>
            </a:r>
          </a:p>
          <a:p>
            <a:r>
              <a:rPr lang="en-US" dirty="0"/>
              <a:t>Microaggressions</a:t>
            </a:r>
          </a:p>
          <a:p>
            <a:endParaRPr lang="en-US" dirty="0"/>
          </a:p>
        </p:txBody>
      </p:sp>
      <p:sp>
        <p:nvSpPr>
          <p:cNvPr id="5" name="Slide Number Placeholder 4">
            <a:extLst>
              <a:ext uri="{FF2B5EF4-FFF2-40B4-BE49-F238E27FC236}">
                <a16:creationId xmlns:a16="http://schemas.microsoft.com/office/drawing/2014/main" id="{342ADEF9-6C1C-7E2E-07C6-23D793053856}"/>
              </a:ext>
            </a:extLst>
          </p:cNvPr>
          <p:cNvSpPr>
            <a:spLocks noGrp="1"/>
          </p:cNvSpPr>
          <p:nvPr>
            <p:ph type="sldNum" sz="quarter" idx="4"/>
          </p:nvPr>
        </p:nvSpPr>
        <p:spPr/>
        <p:txBody>
          <a:bodyPr/>
          <a:lstStyle/>
          <a:p>
            <a:fld id="{6FF4E196-A010-480C-A078-61D4EF757EA8}" type="slidenum">
              <a:rPr lang="en-US" smtClean="0"/>
              <a:t>21</a:t>
            </a:fld>
            <a:endParaRPr lang="en-US"/>
          </a:p>
        </p:txBody>
      </p:sp>
    </p:spTree>
    <p:extLst>
      <p:ext uri="{BB962C8B-B14F-4D97-AF65-F5344CB8AC3E}">
        <p14:creationId xmlns:p14="http://schemas.microsoft.com/office/powerpoint/2010/main" val="1431175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1F998-08E0-1342-5636-631BB5A4CE2A}"/>
              </a:ext>
            </a:extLst>
          </p:cNvPr>
          <p:cNvSpPr>
            <a:spLocks noGrp="1"/>
          </p:cNvSpPr>
          <p:nvPr>
            <p:ph type="title"/>
          </p:nvPr>
        </p:nvSpPr>
        <p:spPr/>
        <p:txBody>
          <a:bodyPr>
            <a:normAutofit/>
          </a:bodyPr>
          <a:lstStyle/>
          <a:p>
            <a:r>
              <a:rPr lang="en-US" dirty="0"/>
              <a:t>Who has the power? It depends! </a:t>
            </a:r>
          </a:p>
        </p:txBody>
      </p:sp>
      <p:grpSp>
        <p:nvGrpSpPr>
          <p:cNvPr id="19" name="Group 18">
            <a:extLst>
              <a:ext uri="{FF2B5EF4-FFF2-40B4-BE49-F238E27FC236}">
                <a16:creationId xmlns:a16="http://schemas.microsoft.com/office/drawing/2014/main" id="{A76F6D97-99B7-DAB8-FDBD-CD7A78004112}"/>
              </a:ext>
            </a:extLst>
          </p:cNvPr>
          <p:cNvGrpSpPr/>
          <p:nvPr/>
        </p:nvGrpSpPr>
        <p:grpSpPr>
          <a:xfrm>
            <a:off x="1623863" y="1886615"/>
            <a:ext cx="8944274" cy="4217446"/>
            <a:chOff x="2727615" y="2138905"/>
            <a:chExt cx="6431973" cy="3283664"/>
          </a:xfrm>
        </p:grpSpPr>
        <p:sp>
          <p:nvSpPr>
            <p:cNvPr id="10" name="Oval 9">
              <a:extLst>
                <a:ext uri="{FF2B5EF4-FFF2-40B4-BE49-F238E27FC236}">
                  <a16:creationId xmlns:a16="http://schemas.microsoft.com/office/drawing/2014/main" id="{62ABB9C5-C0A8-C2D8-4C6D-ED4EB8B3FD8A}"/>
                </a:ext>
              </a:extLst>
            </p:cNvPr>
            <p:cNvSpPr/>
            <p:nvPr/>
          </p:nvSpPr>
          <p:spPr>
            <a:xfrm>
              <a:off x="3855027" y="2277316"/>
              <a:ext cx="1331769" cy="8468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Grad Student</a:t>
              </a:r>
            </a:p>
          </p:txBody>
        </p:sp>
        <p:sp>
          <p:nvSpPr>
            <p:cNvPr id="11" name="Oval 10">
              <a:extLst>
                <a:ext uri="{FF2B5EF4-FFF2-40B4-BE49-F238E27FC236}">
                  <a16:creationId xmlns:a16="http://schemas.microsoft.com/office/drawing/2014/main" id="{BB892A8D-1075-F6F8-D235-3FF5349D9324}"/>
                </a:ext>
              </a:extLst>
            </p:cNvPr>
            <p:cNvSpPr/>
            <p:nvPr/>
          </p:nvSpPr>
          <p:spPr>
            <a:xfrm>
              <a:off x="4587586" y="3229790"/>
              <a:ext cx="1331769" cy="8468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Division Chair</a:t>
              </a:r>
            </a:p>
          </p:txBody>
        </p:sp>
        <p:sp>
          <p:nvSpPr>
            <p:cNvPr id="12" name="Oval 11">
              <a:extLst>
                <a:ext uri="{FF2B5EF4-FFF2-40B4-BE49-F238E27FC236}">
                  <a16:creationId xmlns:a16="http://schemas.microsoft.com/office/drawing/2014/main" id="{FE93F837-7CBE-B249-40A2-686B4A2A54A2}"/>
                </a:ext>
              </a:extLst>
            </p:cNvPr>
            <p:cNvSpPr/>
            <p:nvPr/>
          </p:nvSpPr>
          <p:spPr>
            <a:xfrm>
              <a:off x="2941840" y="4061629"/>
              <a:ext cx="2134119" cy="921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Administrator</a:t>
              </a:r>
            </a:p>
          </p:txBody>
        </p:sp>
        <p:sp>
          <p:nvSpPr>
            <p:cNvPr id="13" name="Oval 12">
              <a:extLst>
                <a:ext uri="{FF2B5EF4-FFF2-40B4-BE49-F238E27FC236}">
                  <a16:creationId xmlns:a16="http://schemas.microsoft.com/office/drawing/2014/main" id="{8E3E0B62-B839-3AA4-8B15-454B856DA6D2}"/>
                </a:ext>
              </a:extLst>
            </p:cNvPr>
            <p:cNvSpPr/>
            <p:nvPr/>
          </p:nvSpPr>
          <p:spPr>
            <a:xfrm>
              <a:off x="6319405" y="3135419"/>
              <a:ext cx="1108364" cy="8468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PI</a:t>
              </a:r>
            </a:p>
          </p:txBody>
        </p:sp>
        <p:sp>
          <p:nvSpPr>
            <p:cNvPr id="14" name="Oval 13">
              <a:extLst>
                <a:ext uri="{FF2B5EF4-FFF2-40B4-BE49-F238E27FC236}">
                  <a16:creationId xmlns:a16="http://schemas.microsoft.com/office/drawing/2014/main" id="{72523E76-CF17-212B-ED0D-8C48C5ADE547}"/>
                </a:ext>
              </a:extLst>
            </p:cNvPr>
            <p:cNvSpPr/>
            <p:nvPr/>
          </p:nvSpPr>
          <p:spPr>
            <a:xfrm>
              <a:off x="2727615" y="3062722"/>
              <a:ext cx="1350819" cy="7325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Sponsor</a:t>
              </a:r>
            </a:p>
          </p:txBody>
        </p:sp>
        <p:sp>
          <p:nvSpPr>
            <p:cNvPr id="15" name="Oval 14">
              <a:extLst>
                <a:ext uri="{FF2B5EF4-FFF2-40B4-BE49-F238E27FC236}">
                  <a16:creationId xmlns:a16="http://schemas.microsoft.com/office/drawing/2014/main" id="{6B737B81-FAE9-77BA-CB01-75D2ECE99E66}"/>
                </a:ext>
              </a:extLst>
            </p:cNvPr>
            <p:cNvSpPr/>
            <p:nvPr/>
          </p:nvSpPr>
          <p:spPr>
            <a:xfrm>
              <a:off x="5058122" y="4562287"/>
              <a:ext cx="2455720" cy="860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Central administration </a:t>
              </a:r>
            </a:p>
          </p:txBody>
        </p:sp>
        <p:sp>
          <p:nvSpPr>
            <p:cNvPr id="16" name="Oval 15">
              <a:extLst>
                <a:ext uri="{FF2B5EF4-FFF2-40B4-BE49-F238E27FC236}">
                  <a16:creationId xmlns:a16="http://schemas.microsoft.com/office/drawing/2014/main" id="{E8B6C889-6A33-B011-D516-ED312C906B25}"/>
                </a:ext>
              </a:extLst>
            </p:cNvPr>
            <p:cNvSpPr/>
            <p:nvPr/>
          </p:nvSpPr>
          <p:spPr>
            <a:xfrm>
              <a:off x="5467350" y="2138905"/>
              <a:ext cx="1451265" cy="8468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Post-doc</a:t>
              </a:r>
            </a:p>
          </p:txBody>
        </p:sp>
        <p:sp>
          <p:nvSpPr>
            <p:cNvPr id="17" name="Oval 16">
              <a:extLst>
                <a:ext uri="{FF2B5EF4-FFF2-40B4-BE49-F238E27FC236}">
                  <a16:creationId xmlns:a16="http://schemas.microsoft.com/office/drawing/2014/main" id="{3397542D-ABC7-A01F-9B82-5C9EF0363CF2}"/>
                </a:ext>
              </a:extLst>
            </p:cNvPr>
            <p:cNvSpPr/>
            <p:nvPr/>
          </p:nvSpPr>
          <p:spPr>
            <a:xfrm>
              <a:off x="7427770" y="2274922"/>
              <a:ext cx="1731818" cy="921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College Staff (HR, Finance)</a:t>
              </a:r>
            </a:p>
          </p:txBody>
        </p:sp>
        <p:sp>
          <p:nvSpPr>
            <p:cNvPr id="18" name="Oval 17">
              <a:extLst>
                <a:ext uri="{FF2B5EF4-FFF2-40B4-BE49-F238E27FC236}">
                  <a16:creationId xmlns:a16="http://schemas.microsoft.com/office/drawing/2014/main" id="{90C9DDE8-67EF-CDF7-ED0E-33CF6666FC23}"/>
                </a:ext>
              </a:extLst>
            </p:cNvPr>
            <p:cNvSpPr/>
            <p:nvPr/>
          </p:nvSpPr>
          <p:spPr>
            <a:xfrm>
              <a:off x="7266709" y="3889307"/>
              <a:ext cx="1731818" cy="921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Subaward Staff</a:t>
              </a:r>
            </a:p>
          </p:txBody>
        </p:sp>
      </p:grpSp>
    </p:spTree>
    <p:extLst>
      <p:ext uri="{BB962C8B-B14F-4D97-AF65-F5344CB8AC3E}">
        <p14:creationId xmlns:p14="http://schemas.microsoft.com/office/powerpoint/2010/main" val="663183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olorful circle with white text&#10;&#10;Description automatically generated">
            <a:extLst>
              <a:ext uri="{FF2B5EF4-FFF2-40B4-BE49-F238E27FC236}">
                <a16:creationId xmlns:a16="http://schemas.microsoft.com/office/drawing/2014/main" id="{182D30B8-1A26-6FCF-FAA9-A275C4E75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090" y="-28245"/>
            <a:ext cx="6931819" cy="6914489"/>
          </a:xfrm>
          <a:prstGeom prst="rect">
            <a:avLst/>
          </a:prstGeom>
        </p:spPr>
      </p:pic>
    </p:spTree>
    <p:extLst>
      <p:ext uri="{BB962C8B-B14F-4D97-AF65-F5344CB8AC3E}">
        <p14:creationId xmlns:p14="http://schemas.microsoft.com/office/powerpoint/2010/main" val="2246994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EEACA-7393-5FC1-AC60-2A6DBE81DC81}"/>
              </a:ext>
            </a:extLst>
          </p:cNvPr>
          <p:cNvSpPr>
            <a:spLocks noGrp="1"/>
          </p:cNvSpPr>
          <p:nvPr>
            <p:ph type="title"/>
          </p:nvPr>
        </p:nvSpPr>
        <p:spPr>
          <a:xfrm>
            <a:off x="842785" y="579657"/>
            <a:ext cx="7987963" cy="994172"/>
          </a:xfrm>
        </p:spPr>
        <p:txBody>
          <a:bodyPr vert="horz" lIns="68580" tIns="34290" rIns="68580" bIns="34290" rtlCol="0" anchor="ctr">
            <a:normAutofit/>
          </a:bodyPr>
          <a:lstStyle/>
          <a:p>
            <a:r>
              <a:rPr lang="en-US" kern="1200" dirty="0">
                <a:solidFill>
                  <a:schemeClr val="tx1"/>
                </a:solidFill>
                <a:latin typeface="+mj-lt"/>
                <a:ea typeface="+mj-ea"/>
                <a:cs typeface="+mj-cs"/>
              </a:rPr>
              <a:t>Intersectional  Research Identities </a:t>
            </a:r>
          </a:p>
        </p:txBody>
      </p:sp>
      <p:pic>
        <p:nvPicPr>
          <p:cNvPr id="9" name="Picture 8" descr="A red triangle sign with black text">
            <a:extLst>
              <a:ext uri="{FF2B5EF4-FFF2-40B4-BE49-F238E27FC236}">
                <a16:creationId xmlns:a16="http://schemas.microsoft.com/office/drawing/2014/main" id="{06143FC2-60AF-88DD-4B3C-7DA03AD0D6F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42785" y="2345582"/>
            <a:ext cx="2785380" cy="278538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EDDB86B0-D3E3-E62C-1A90-801A883A3C70}"/>
              </a:ext>
            </a:extLst>
          </p:cNvPr>
          <p:cNvSpPr>
            <a:spLocks noGrp="1"/>
          </p:cNvSpPr>
          <p:nvPr>
            <p:ph sz="half" idx="1"/>
          </p:nvPr>
        </p:nvSpPr>
        <p:spPr>
          <a:xfrm>
            <a:off x="4413475" y="2087399"/>
            <a:ext cx="6411186" cy="4367190"/>
          </a:xfrm>
        </p:spPr>
        <p:txBody>
          <a:bodyPr vert="horz" lIns="68580" tIns="34290" rIns="68580" bIns="34290" rtlCol="0">
            <a:normAutofit/>
          </a:bodyPr>
          <a:lstStyle/>
          <a:p>
            <a:r>
              <a:rPr lang="en-US" sz="2000" dirty="0"/>
              <a:t>Michelle is the PI of the project. She’s Afro-Latina, and a first-generation college grad from UW Madison. Tim was her mentor, but this is her third </a:t>
            </a:r>
            <a:r>
              <a:rPr lang="en-US" sz="2000" dirty="0" err="1"/>
              <a:t>PI’d</a:t>
            </a:r>
            <a:r>
              <a:rPr lang="en-US" sz="2000" dirty="0"/>
              <a:t> grant. </a:t>
            </a:r>
          </a:p>
          <a:p>
            <a:endParaRPr lang="en-US" sz="2000" dirty="0"/>
          </a:p>
          <a:p>
            <a:r>
              <a:rPr lang="en-US" sz="2000" dirty="0"/>
              <a:t>Tim is a Co-I. He’s white with a Harvard degree. He’s got 1% effort on this project. </a:t>
            </a:r>
          </a:p>
          <a:p>
            <a:pPr marL="0"/>
            <a:endParaRPr lang="en-US" sz="2000" dirty="0"/>
          </a:p>
          <a:p>
            <a:r>
              <a:rPr lang="en-US" sz="2000" dirty="0"/>
              <a:t>Michelle is annoyed—when the meeting kicks off, or a question is asked, everyone looks to Tim! </a:t>
            </a:r>
          </a:p>
        </p:txBody>
      </p:sp>
    </p:spTree>
    <p:extLst>
      <p:ext uri="{BB962C8B-B14F-4D97-AF65-F5344CB8AC3E}">
        <p14:creationId xmlns:p14="http://schemas.microsoft.com/office/powerpoint/2010/main" val="1334788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EAD5A-986F-2742-D1D5-FFA436893F16}"/>
              </a:ext>
            </a:extLst>
          </p:cNvPr>
          <p:cNvSpPr>
            <a:spLocks noGrp="1"/>
          </p:cNvSpPr>
          <p:nvPr>
            <p:ph type="title"/>
          </p:nvPr>
        </p:nvSpPr>
        <p:spPr>
          <a:xfrm>
            <a:off x="2295526" y="1967267"/>
            <a:ext cx="1971675" cy="2547257"/>
          </a:xfrm>
          <a:noFill/>
        </p:spPr>
        <p:txBody>
          <a:bodyPr vert="horz" lIns="91440" tIns="45720" rIns="91440" bIns="45720" rtlCol="0" anchor="ctr">
            <a:normAutofit/>
          </a:bodyPr>
          <a:lstStyle/>
          <a:p>
            <a:pPr algn="ctr"/>
            <a:r>
              <a:rPr lang="en-US" sz="3100" dirty="0">
                <a:solidFill>
                  <a:srgbClr val="FFFFFF"/>
                </a:solidFill>
              </a:rPr>
              <a:t>Section Three: So . . . What Do I Do?  </a:t>
            </a:r>
          </a:p>
        </p:txBody>
      </p:sp>
      <p:pic>
        <p:nvPicPr>
          <p:cNvPr id="1026" name="Picture 2" descr="A couple of cartoon hearts hugging&#10;&#10;Description automatically generated with low confidence">
            <a:extLst>
              <a:ext uri="{FF2B5EF4-FFF2-40B4-BE49-F238E27FC236}">
                <a16:creationId xmlns:a16="http://schemas.microsoft.com/office/drawing/2014/main" id="{0BBA5B1A-6216-D4C7-3B4A-5E1769A587B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3553237" y="2153364"/>
            <a:ext cx="5085525" cy="36462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C1FE83-DC38-F9CE-86D2-85A92B23DCBC}"/>
              </a:ext>
            </a:extLst>
          </p:cNvPr>
          <p:cNvSpPr txBox="1"/>
          <p:nvPr/>
        </p:nvSpPr>
        <p:spPr>
          <a:xfrm>
            <a:off x="1427180" y="720057"/>
            <a:ext cx="9337637" cy="769441"/>
          </a:xfrm>
          <a:prstGeom prst="rect">
            <a:avLst/>
          </a:prstGeom>
          <a:noFill/>
        </p:spPr>
        <p:txBody>
          <a:bodyPr wrap="square" rtlCol="0">
            <a:spAutoFit/>
          </a:bodyPr>
          <a:lstStyle/>
          <a:p>
            <a:pPr algn="ctr"/>
            <a:r>
              <a:rPr lang="en-US" sz="4400" dirty="0"/>
              <a:t>Section Four: Solutions</a:t>
            </a:r>
          </a:p>
        </p:txBody>
      </p:sp>
    </p:spTree>
    <p:extLst>
      <p:ext uri="{BB962C8B-B14F-4D97-AF65-F5344CB8AC3E}">
        <p14:creationId xmlns:p14="http://schemas.microsoft.com/office/powerpoint/2010/main" val="1063270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AC335D7-2BDE-7567-A634-D1C371D7E4F0}"/>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75C6C6DE-2B10-6FAC-B3B5-B260318B8C38}"/>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8CFF0185-45D8-1A32-9D49-A234E4DB4DCB}"/>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9" name="Graphic 8">
            <a:extLst>
              <a:ext uri="{FF2B5EF4-FFF2-40B4-BE49-F238E27FC236}">
                <a16:creationId xmlns:a16="http://schemas.microsoft.com/office/drawing/2014/main" id="{34231C2E-F32E-8D73-058A-FE34C600B7D7}"/>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10" name="Rectangle 9">
            <a:extLst>
              <a:ext uri="{FF2B5EF4-FFF2-40B4-BE49-F238E27FC236}">
                <a16:creationId xmlns:a16="http://schemas.microsoft.com/office/drawing/2014/main" id="{7836838A-E94E-A588-EC4F-8BA6BB9BF1D5}"/>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How empowered do you currently feel to intervene when you see a stumbling block? </a:t>
            </a:r>
          </a:p>
        </p:txBody>
      </p:sp>
      <p:sp>
        <p:nvSpPr>
          <p:cNvPr id="11" name="Rectangle 10">
            <a:extLst>
              <a:ext uri="{FF2B5EF4-FFF2-40B4-BE49-F238E27FC236}">
                <a16:creationId xmlns:a16="http://schemas.microsoft.com/office/drawing/2014/main" id="{7626320C-6650-17B9-D5D8-ECE284918D2F}"/>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187022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2A5C0-E00F-493D-6EBD-EA7335070D86}"/>
              </a:ext>
            </a:extLst>
          </p:cNvPr>
          <p:cNvSpPr>
            <a:spLocks noGrp="1"/>
          </p:cNvSpPr>
          <p:nvPr>
            <p:ph type="title"/>
          </p:nvPr>
        </p:nvSpPr>
        <p:spPr/>
        <p:txBody>
          <a:bodyPr/>
          <a:lstStyle/>
          <a:p>
            <a:r>
              <a:rPr lang="en-US" dirty="0"/>
              <a:t>1. Set the Ground Rules</a:t>
            </a:r>
          </a:p>
        </p:txBody>
      </p:sp>
      <p:sp>
        <p:nvSpPr>
          <p:cNvPr id="3" name="Content Placeholder 2">
            <a:extLst>
              <a:ext uri="{FF2B5EF4-FFF2-40B4-BE49-F238E27FC236}">
                <a16:creationId xmlns:a16="http://schemas.microsoft.com/office/drawing/2014/main" id="{01098A7C-87F3-13ED-1121-64AB83C02721}"/>
              </a:ext>
            </a:extLst>
          </p:cNvPr>
          <p:cNvSpPr>
            <a:spLocks noGrp="1"/>
          </p:cNvSpPr>
          <p:nvPr>
            <p:ph idx="1"/>
          </p:nvPr>
        </p:nvSpPr>
        <p:spPr>
          <a:xfrm>
            <a:off x="4571103" y="1980224"/>
            <a:ext cx="6971852" cy="4351338"/>
          </a:xfrm>
        </p:spPr>
        <p:txBody>
          <a:bodyPr>
            <a:normAutofit lnSpcReduction="10000"/>
          </a:bodyPr>
          <a:lstStyle/>
          <a:p>
            <a:r>
              <a:rPr lang="en-US" dirty="0"/>
              <a:t>What’s our goal here? What will we walk away from this with?</a:t>
            </a:r>
          </a:p>
          <a:p>
            <a:r>
              <a:rPr lang="en-US" dirty="0"/>
              <a:t>“Attack the idea, not the speaker”</a:t>
            </a:r>
          </a:p>
          <a:p>
            <a:r>
              <a:rPr lang="en-US" dirty="0"/>
              <a:t>Culture of respect and listening </a:t>
            </a:r>
          </a:p>
          <a:p>
            <a:r>
              <a:rPr lang="en-US" dirty="0"/>
              <a:t>Include Ouch statements or another form of respectful accountability</a:t>
            </a:r>
          </a:p>
          <a:p>
            <a:r>
              <a:rPr lang="en-US" dirty="0"/>
              <a:t>Include speaking limits or a method for allowing all space to speak </a:t>
            </a:r>
          </a:p>
          <a:p>
            <a:r>
              <a:rPr lang="en-US" dirty="0"/>
              <a:t>Consider a mission statement or goal statement for the meeting</a:t>
            </a:r>
          </a:p>
          <a:p>
            <a:endParaRPr lang="en-US" dirty="0"/>
          </a:p>
        </p:txBody>
      </p:sp>
      <p:sp>
        <p:nvSpPr>
          <p:cNvPr id="4" name="Slide Number Placeholder 3">
            <a:extLst>
              <a:ext uri="{FF2B5EF4-FFF2-40B4-BE49-F238E27FC236}">
                <a16:creationId xmlns:a16="http://schemas.microsoft.com/office/drawing/2014/main" id="{908D8676-23E5-EF7D-6F6F-4DA2A30A02D3}"/>
              </a:ext>
            </a:extLst>
          </p:cNvPr>
          <p:cNvSpPr>
            <a:spLocks noGrp="1"/>
          </p:cNvSpPr>
          <p:nvPr>
            <p:ph type="sldNum" sz="quarter" idx="4"/>
          </p:nvPr>
        </p:nvSpPr>
        <p:spPr/>
        <p:txBody>
          <a:bodyPr/>
          <a:lstStyle/>
          <a:p>
            <a:fld id="{6FF4E196-A010-480C-A078-61D4EF757EA8}" type="slidenum">
              <a:rPr lang="en-US" smtClean="0"/>
              <a:t>27</a:t>
            </a:fld>
            <a:endParaRPr lang="en-US"/>
          </a:p>
        </p:txBody>
      </p:sp>
      <p:pic>
        <p:nvPicPr>
          <p:cNvPr id="5" name="Picture 4">
            <a:extLst>
              <a:ext uri="{FF2B5EF4-FFF2-40B4-BE49-F238E27FC236}">
                <a16:creationId xmlns:a16="http://schemas.microsoft.com/office/drawing/2014/main" id="{323D788D-D306-ED67-79A3-1252C53481AD}"/>
              </a:ext>
            </a:extLst>
          </p:cNvPr>
          <p:cNvPicPr>
            <a:picLocks noChangeAspect="1"/>
          </p:cNvPicPr>
          <p:nvPr/>
        </p:nvPicPr>
        <p:blipFill>
          <a:blip r:embed="rId2"/>
          <a:stretch>
            <a:fillRect/>
          </a:stretch>
        </p:blipFill>
        <p:spPr>
          <a:xfrm>
            <a:off x="838200" y="1971271"/>
            <a:ext cx="3639627" cy="4145639"/>
          </a:xfrm>
          <a:prstGeom prst="rect">
            <a:avLst/>
          </a:prstGeom>
        </p:spPr>
      </p:pic>
    </p:spTree>
    <p:extLst>
      <p:ext uri="{BB962C8B-B14F-4D97-AF65-F5344CB8AC3E}">
        <p14:creationId xmlns:p14="http://schemas.microsoft.com/office/powerpoint/2010/main" val="3354761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C8D1-1972-584D-5168-EF31D48FD858}"/>
              </a:ext>
            </a:extLst>
          </p:cNvPr>
          <p:cNvSpPr>
            <a:spLocks noGrp="1"/>
          </p:cNvSpPr>
          <p:nvPr>
            <p:ph type="title"/>
          </p:nvPr>
        </p:nvSpPr>
        <p:spPr/>
        <p:txBody>
          <a:bodyPr/>
          <a:lstStyle/>
          <a:p>
            <a:r>
              <a:rPr lang="en-US" dirty="0"/>
              <a:t>2. Confronting Bias</a:t>
            </a:r>
          </a:p>
        </p:txBody>
      </p:sp>
      <p:sp>
        <p:nvSpPr>
          <p:cNvPr id="3" name="Content Placeholder 2">
            <a:extLst>
              <a:ext uri="{FF2B5EF4-FFF2-40B4-BE49-F238E27FC236}">
                <a16:creationId xmlns:a16="http://schemas.microsoft.com/office/drawing/2014/main" id="{047BDBF8-3311-2A88-D34F-9823AE0B1B8B}"/>
              </a:ext>
            </a:extLst>
          </p:cNvPr>
          <p:cNvSpPr>
            <a:spLocks noGrp="1"/>
          </p:cNvSpPr>
          <p:nvPr>
            <p:ph idx="1"/>
          </p:nvPr>
        </p:nvSpPr>
        <p:spPr/>
        <p:txBody>
          <a:bodyPr>
            <a:normAutofit fontScale="92500" lnSpcReduction="10000"/>
          </a:bodyPr>
          <a:lstStyle/>
          <a:p>
            <a:r>
              <a:rPr lang="en-US" dirty="0"/>
              <a:t>Be conscious of your own potential privilege, whether it is defined by race, ethnicity, gender, age, sexual orientation, physical ability, etc. These are things you can count on not having to contend with in a negative fashion, in your day-to-day functions.</a:t>
            </a:r>
          </a:p>
          <a:p>
            <a:r>
              <a:rPr lang="en-US" dirty="0"/>
              <a:t>Remember that unconscious bias is not just defined by individual acts and behaviors. They can also be an invisible system that confers dominance and preference on a group.</a:t>
            </a:r>
          </a:p>
          <a:p>
            <a:r>
              <a:rPr lang="en-US" dirty="0"/>
              <a:t>Acknowledging your privilege is not about feeling guilty or rejecting one's heritage or roots. It is about choosing to use your privilege to help others who unjustly bear burdens you do not. </a:t>
            </a:r>
          </a:p>
          <a:p>
            <a:r>
              <a:rPr lang="en-US" dirty="0"/>
              <a:t>Raise awareness of unconscious assumptions and </a:t>
            </a:r>
            <a:br>
              <a:rPr lang="en-US" dirty="0"/>
            </a:br>
            <a:r>
              <a:rPr lang="en-US" dirty="0"/>
              <a:t>their influences on others.</a:t>
            </a:r>
          </a:p>
          <a:p>
            <a:endParaRPr lang="en-US" dirty="0"/>
          </a:p>
        </p:txBody>
      </p:sp>
      <p:sp>
        <p:nvSpPr>
          <p:cNvPr id="4" name="Slide Number Placeholder 3">
            <a:extLst>
              <a:ext uri="{FF2B5EF4-FFF2-40B4-BE49-F238E27FC236}">
                <a16:creationId xmlns:a16="http://schemas.microsoft.com/office/drawing/2014/main" id="{D17AE379-FC9E-82FD-EFF0-386996348BE6}"/>
              </a:ext>
            </a:extLst>
          </p:cNvPr>
          <p:cNvSpPr>
            <a:spLocks noGrp="1"/>
          </p:cNvSpPr>
          <p:nvPr>
            <p:ph type="sldNum" sz="quarter" idx="4"/>
          </p:nvPr>
        </p:nvSpPr>
        <p:spPr/>
        <p:txBody>
          <a:bodyPr/>
          <a:lstStyle/>
          <a:p>
            <a:fld id="{6FF4E196-A010-480C-A078-61D4EF757EA8}" type="slidenum">
              <a:rPr lang="en-US" smtClean="0"/>
              <a:t>28</a:t>
            </a:fld>
            <a:endParaRPr lang="en-US"/>
          </a:p>
        </p:txBody>
      </p:sp>
    </p:spTree>
    <p:extLst>
      <p:ext uri="{BB962C8B-B14F-4D97-AF65-F5344CB8AC3E}">
        <p14:creationId xmlns:p14="http://schemas.microsoft.com/office/powerpoint/2010/main" val="1917141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EC8D1-1972-584D-5168-EF31D48FD858}"/>
              </a:ext>
            </a:extLst>
          </p:cNvPr>
          <p:cNvSpPr>
            <a:spLocks noGrp="1"/>
          </p:cNvSpPr>
          <p:nvPr>
            <p:ph type="title"/>
          </p:nvPr>
        </p:nvSpPr>
        <p:spPr/>
        <p:txBody>
          <a:bodyPr/>
          <a:lstStyle/>
          <a:p>
            <a:r>
              <a:rPr lang="en-US" dirty="0"/>
              <a:t>2. Confronting Bias cont.</a:t>
            </a:r>
          </a:p>
        </p:txBody>
      </p:sp>
      <p:sp>
        <p:nvSpPr>
          <p:cNvPr id="3" name="Content Placeholder 2">
            <a:extLst>
              <a:ext uri="{FF2B5EF4-FFF2-40B4-BE49-F238E27FC236}">
                <a16:creationId xmlns:a16="http://schemas.microsoft.com/office/drawing/2014/main" id="{047BDBF8-3311-2A88-D34F-9823AE0B1B8B}"/>
              </a:ext>
            </a:extLst>
          </p:cNvPr>
          <p:cNvSpPr>
            <a:spLocks noGrp="1"/>
          </p:cNvSpPr>
          <p:nvPr>
            <p:ph idx="1"/>
          </p:nvPr>
        </p:nvSpPr>
        <p:spPr/>
        <p:txBody>
          <a:bodyPr>
            <a:normAutofit fontScale="92500" lnSpcReduction="20000"/>
          </a:bodyPr>
          <a:lstStyle/>
          <a:p>
            <a:r>
              <a:rPr lang="en-US" dirty="0"/>
              <a:t>Whether for hiring staff, grant applications, or other occasions, for increased perceived variability, try to attain an increase in the proportion of applicants/participants that are from underrepresented groups (e.g. women, under-represented minorities, etc.).</a:t>
            </a:r>
          </a:p>
          <a:p>
            <a:r>
              <a:rPr lang="en-US" dirty="0"/>
              <a:t>Focus on skills rather than on traits.</a:t>
            </a:r>
          </a:p>
          <a:p>
            <a:r>
              <a:rPr lang="en-US" dirty="0"/>
              <a:t>Develop and prioritize criteria prior to evaluating applicants or participants.</a:t>
            </a:r>
          </a:p>
          <a:p>
            <a:r>
              <a:rPr lang="en-US" dirty="0"/>
              <a:t>Spend sufficient time and attention on evaluating each applicant or participant.</a:t>
            </a:r>
          </a:p>
          <a:p>
            <a:r>
              <a:rPr lang="en-US" dirty="0"/>
              <a:t>Use inclusion instead of exclusion decision-making processes.</a:t>
            </a:r>
          </a:p>
          <a:p>
            <a:r>
              <a:rPr lang="en-US" dirty="0"/>
              <a:t>Hold yourself and other members of committees, work groups, etc., responsible for not only selecting excellent staff, applicants, etc., but also for conducting fair and equitable evaluations.</a:t>
            </a:r>
          </a:p>
          <a:p>
            <a:endParaRPr lang="en-US" dirty="0"/>
          </a:p>
        </p:txBody>
      </p:sp>
      <p:sp>
        <p:nvSpPr>
          <p:cNvPr id="4" name="Slide Number Placeholder 3">
            <a:extLst>
              <a:ext uri="{FF2B5EF4-FFF2-40B4-BE49-F238E27FC236}">
                <a16:creationId xmlns:a16="http://schemas.microsoft.com/office/drawing/2014/main" id="{D17AE379-FC9E-82FD-EFF0-386996348BE6}"/>
              </a:ext>
            </a:extLst>
          </p:cNvPr>
          <p:cNvSpPr>
            <a:spLocks noGrp="1"/>
          </p:cNvSpPr>
          <p:nvPr>
            <p:ph type="sldNum" sz="quarter" idx="4"/>
          </p:nvPr>
        </p:nvSpPr>
        <p:spPr/>
        <p:txBody>
          <a:bodyPr/>
          <a:lstStyle/>
          <a:p>
            <a:fld id="{6FF4E196-A010-480C-A078-61D4EF757EA8}" type="slidenum">
              <a:rPr lang="en-US" smtClean="0"/>
              <a:t>29</a:t>
            </a:fld>
            <a:endParaRPr lang="en-US"/>
          </a:p>
        </p:txBody>
      </p:sp>
    </p:spTree>
    <p:extLst>
      <p:ext uri="{BB962C8B-B14F-4D97-AF65-F5344CB8AC3E}">
        <p14:creationId xmlns:p14="http://schemas.microsoft.com/office/powerpoint/2010/main" val="3504667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16C5-E084-F8EE-F700-9FF1914D78B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F6CA49B-A624-34DA-8D06-0378B063DECB}"/>
              </a:ext>
            </a:extLst>
          </p:cNvPr>
          <p:cNvSpPr>
            <a:spLocks noGrp="1"/>
          </p:cNvSpPr>
          <p:nvPr>
            <p:ph idx="1"/>
          </p:nvPr>
        </p:nvSpPr>
        <p:spPr/>
        <p:txBody>
          <a:bodyPr>
            <a:normAutofit/>
          </a:bodyPr>
          <a:lstStyle/>
          <a:p>
            <a:r>
              <a:rPr lang="en-US" sz="3600" dirty="0"/>
              <a:t>Topic One: Why Research Administrators? </a:t>
            </a:r>
          </a:p>
          <a:p>
            <a:r>
              <a:rPr lang="en-US" sz="3600" dirty="0"/>
              <a:t>Topic Two: Definitions</a:t>
            </a:r>
          </a:p>
          <a:p>
            <a:r>
              <a:rPr lang="en-US" sz="3600" dirty="0"/>
              <a:t>Topic Three: Stumbling Blocks</a:t>
            </a:r>
          </a:p>
          <a:p>
            <a:r>
              <a:rPr lang="en-US" sz="3600" dirty="0"/>
              <a:t>Topic Four: Solutions</a:t>
            </a:r>
          </a:p>
          <a:p>
            <a:pPr marL="0" indent="0">
              <a:buNone/>
            </a:pPr>
            <a:endParaRPr lang="en-US" sz="3600" dirty="0"/>
          </a:p>
        </p:txBody>
      </p:sp>
    </p:spTree>
    <p:extLst>
      <p:ext uri="{BB962C8B-B14F-4D97-AF65-F5344CB8AC3E}">
        <p14:creationId xmlns:p14="http://schemas.microsoft.com/office/powerpoint/2010/main" val="913600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8169-5FE0-4DA6-8ED8-CFF67EF197CD}"/>
              </a:ext>
            </a:extLst>
          </p:cNvPr>
          <p:cNvSpPr>
            <a:spLocks noGrp="1"/>
          </p:cNvSpPr>
          <p:nvPr>
            <p:ph type="title"/>
          </p:nvPr>
        </p:nvSpPr>
        <p:spPr/>
        <p:txBody>
          <a:bodyPr>
            <a:normAutofit/>
          </a:bodyPr>
          <a:lstStyle/>
          <a:p>
            <a:r>
              <a:rPr lang="en-US" dirty="0"/>
              <a:t>3. What do I say? </a:t>
            </a:r>
          </a:p>
        </p:txBody>
      </p:sp>
      <p:sp>
        <p:nvSpPr>
          <p:cNvPr id="3" name="Content Placeholder 2">
            <a:extLst>
              <a:ext uri="{FF2B5EF4-FFF2-40B4-BE49-F238E27FC236}">
                <a16:creationId xmlns:a16="http://schemas.microsoft.com/office/drawing/2014/main" id="{ADBE08A9-3F34-1466-9884-ED06F5A1341E}"/>
              </a:ext>
            </a:extLst>
          </p:cNvPr>
          <p:cNvSpPr>
            <a:spLocks noGrp="1"/>
          </p:cNvSpPr>
          <p:nvPr>
            <p:ph sz="half" idx="1"/>
          </p:nvPr>
        </p:nvSpPr>
        <p:spPr>
          <a:xfrm>
            <a:off x="1635095" y="1938107"/>
            <a:ext cx="8844736" cy="505788"/>
          </a:xfrm>
        </p:spPr>
        <p:txBody>
          <a:bodyPr>
            <a:noAutofit/>
          </a:bodyPr>
          <a:lstStyle/>
          <a:p>
            <a:pPr marL="0" indent="0" algn="ctr">
              <a:buNone/>
            </a:pPr>
            <a:r>
              <a:rPr lang="en-US" sz="2000" dirty="0"/>
              <a:t>If you see something, say something—BUT SPEAK FOR YOURSELF.</a:t>
            </a:r>
          </a:p>
        </p:txBody>
      </p:sp>
      <p:sp>
        <p:nvSpPr>
          <p:cNvPr id="8" name="Speech Bubble: Oval 7">
            <a:extLst>
              <a:ext uri="{FF2B5EF4-FFF2-40B4-BE49-F238E27FC236}">
                <a16:creationId xmlns:a16="http://schemas.microsoft.com/office/drawing/2014/main" id="{8CD39A9D-02C9-6F9D-69ED-EAAF70579893}"/>
              </a:ext>
            </a:extLst>
          </p:cNvPr>
          <p:cNvSpPr/>
          <p:nvPr/>
        </p:nvSpPr>
        <p:spPr>
          <a:xfrm>
            <a:off x="8925535" y="2797578"/>
            <a:ext cx="1400783" cy="62743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That’s not true. </a:t>
            </a:r>
          </a:p>
        </p:txBody>
      </p:sp>
      <p:sp>
        <p:nvSpPr>
          <p:cNvPr id="9" name="Speech Bubble: Oval 8">
            <a:extLst>
              <a:ext uri="{FF2B5EF4-FFF2-40B4-BE49-F238E27FC236}">
                <a16:creationId xmlns:a16="http://schemas.microsoft.com/office/drawing/2014/main" id="{9B5D99A8-1E70-76F9-0437-CF60F38AAD5C}"/>
              </a:ext>
            </a:extLst>
          </p:cNvPr>
          <p:cNvSpPr/>
          <p:nvPr/>
        </p:nvSpPr>
        <p:spPr>
          <a:xfrm>
            <a:off x="2168459" y="4601968"/>
            <a:ext cx="1400783" cy="62743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Ouch!</a:t>
            </a:r>
          </a:p>
        </p:txBody>
      </p:sp>
      <p:sp>
        <p:nvSpPr>
          <p:cNvPr id="10" name="Speech Bubble: Oval 9">
            <a:extLst>
              <a:ext uri="{FF2B5EF4-FFF2-40B4-BE49-F238E27FC236}">
                <a16:creationId xmlns:a16="http://schemas.microsoft.com/office/drawing/2014/main" id="{C03CFEFF-777E-C4CD-EE46-EEF51E515230}"/>
              </a:ext>
            </a:extLst>
          </p:cNvPr>
          <p:cNvSpPr/>
          <p:nvPr/>
        </p:nvSpPr>
        <p:spPr>
          <a:xfrm>
            <a:off x="5933974" y="2704387"/>
            <a:ext cx="2588774" cy="96397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I heard you say xxx; could you clarify that? </a:t>
            </a:r>
          </a:p>
        </p:txBody>
      </p:sp>
      <p:sp>
        <p:nvSpPr>
          <p:cNvPr id="11" name="Speech Bubble: Oval 10">
            <a:extLst>
              <a:ext uri="{FF2B5EF4-FFF2-40B4-BE49-F238E27FC236}">
                <a16:creationId xmlns:a16="http://schemas.microsoft.com/office/drawing/2014/main" id="{1A18D2A9-3794-5BAE-A02A-FE4EEBF62A56}"/>
              </a:ext>
            </a:extLst>
          </p:cNvPr>
          <p:cNvSpPr/>
          <p:nvPr/>
        </p:nvSpPr>
        <p:spPr>
          <a:xfrm>
            <a:off x="1865684" y="2663203"/>
            <a:ext cx="1774082" cy="145456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You might not have intended it to sound like this, but I heard . . .</a:t>
            </a:r>
          </a:p>
        </p:txBody>
      </p:sp>
      <p:sp>
        <p:nvSpPr>
          <p:cNvPr id="12" name="Speech Bubble: Oval 11">
            <a:extLst>
              <a:ext uri="{FF2B5EF4-FFF2-40B4-BE49-F238E27FC236}">
                <a16:creationId xmlns:a16="http://schemas.microsoft.com/office/drawing/2014/main" id="{D833AC96-4D32-B961-13CA-3489F1617296}"/>
              </a:ext>
            </a:extLst>
          </p:cNvPr>
          <p:cNvSpPr/>
          <p:nvPr/>
        </p:nvSpPr>
        <p:spPr>
          <a:xfrm>
            <a:off x="3926732" y="2704387"/>
            <a:ext cx="1720277" cy="86234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I think that’s a stereotype.</a:t>
            </a:r>
          </a:p>
        </p:txBody>
      </p:sp>
      <p:sp>
        <p:nvSpPr>
          <p:cNvPr id="13" name="Speech Bubble: Oval 12">
            <a:extLst>
              <a:ext uri="{FF2B5EF4-FFF2-40B4-BE49-F238E27FC236}">
                <a16:creationId xmlns:a16="http://schemas.microsoft.com/office/drawing/2014/main" id="{F2C0D685-49B5-4EDB-DE63-1FA1512EA27D}"/>
              </a:ext>
            </a:extLst>
          </p:cNvPr>
          <p:cNvSpPr/>
          <p:nvPr/>
        </p:nvSpPr>
        <p:spPr>
          <a:xfrm>
            <a:off x="3926732" y="4523832"/>
            <a:ext cx="1720277" cy="70557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Why is that funny?</a:t>
            </a:r>
          </a:p>
        </p:txBody>
      </p:sp>
      <p:sp>
        <p:nvSpPr>
          <p:cNvPr id="14" name="Speech Bubble: Oval 13">
            <a:extLst>
              <a:ext uri="{FF2B5EF4-FFF2-40B4-BE49-F238E27FC236}">
                <a16:creationId xmlns:a16="http://schemas.microsoft.com/office/drawing/2014/main" id="{702E701E-8E30-F9A5-E57E-88D010ED6D6D}"/>
              </a:ext>
            </a:extLst>
          </p:cNvPr>
          <p:cNvSpPr/>
          <p:nvPr/>
        </p:nvSpPr>
        <p:spPr>
          <a:xfrm>
            <a:off x="6096002" y="4396511"/>
            <a:ext cx="1857071" cy="8421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What you said was hurtful to me.</a:t>
            </a:r>
          </a:p>
        </p:txBody>
      </p:sp>
      <p:sp>
        <p:nvSpPr>
          <p:cNvPr id="15" name="Speech Bubble: Oval 14">
            <a:extLst>
              <a:ext uri="{FF2B5EF4-FFF2-40B4-BE49-F238E27FC236}">
                <a16:creationId xmlns:a16="http://schemas.microsoft.com/office/drawing/2014/main" id="{6055F936-591E-9D51-7C91-BBADA2D8A7C7}"/>
              </a:ext>
            </a:extLst>
          </p:cNvPr>
          <p:cNvSpPr/>
          <p:nvPr/>
        </p:nvSpPr>
        <p:spPr>
          <a:xfrm>
            <a:off x="8422433" y="4400629"/>
            <a:ext cx="2057399" cy="122388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Yeah, it’s not cool to say XYZ. Say ABC instead. </a:t>
            </a:r>
          </a:p>
        </p:txBody>
      </p:sp>
    </p:spTree>
    <p:extLst>
      <p:ext uri="{BB962C8B-B14F-4D97-AF65-F5344CB8AC3E}">
        <p14:creationId xmlns:p14="http://schemas.microsoft.com/office/powerpoint/2010/main" val="3925842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C1E9-D88F-BDB8-5A3B-753105183856}"/>
              </a:ext>
            </a:extLst>
          </p:cNvPr>
          <p:cNvSpPr>
            <a:spLocks noGrp="1"/>
          </p:cNvSpPr>
          <p:nvPr>
            <p:ph type="title"/>
          </p:nvPr>
        </p:nvSpPr>
        <p:spPr/>
        <p:txBody>
          <a:bodyPr>
            <a:normAutofit/>
          </a:bodyPr>
          <a:lstStyle/>
          <a:p>
            <a:r>
              <a:rPr lang="en-US" dirty="0"/>
              <a:t>4. Tell power to promote diversity</a:t>
            </a:r>
          </a:p>
        </p:txBody>
      </p:sp>
      <p:sp>
        <p:nvSpPr>
          <p:cNvPr id="3" name="Content Placeholder 2">
            <a:extLst>
              <a:ext uri="{FF2B5EF4-FFF2-40B4-BE49-F238E27FC236}">
                <a16:creationId xmlns:a16="http://schemas.microsoft.com/office/drawing/2014/main" id="{D6AA1A28-E59C-7764-BD03-166A2F41C9F1}"/>
              </a:ext>
            </a:extLst>
          </p:cNvPr>
          <p:cNvSpPr>
            <a:spLocks noGrp="1"/>
          </p:cNvSpPr>
          <p:nvPr>
            <p:ph sz="half" idx="1"/>
          </p:nvPr>
        </p:nvSpPr>
        <p:spPr>
          <a:xfrm>
            <a:off x="745039" y="1861916"/>
            <a:ext cx="8242976" cy="381760"/>
          </a:xfrm>
        </p:spPr>
        <p:txBody>
          <a:bodyPr>
            <a:normAutofit fontScale="85000" lnSpcReduction="20000"/>
          </a:bodyPr>
          <a:lstStyle/>
          <a:p>
            <a:pPr marL="0" indent="0">
              <a:buNone/>
            </a:pPr>
            <a:r>
              <a:rPr lang="en-US" dirty="0"/>
              <a:t>If you see something, say something, part 2. </a:t>
            </a:r>
          </a:p>
        </p:txBody>
      </p:sp>
      <p:sp>
        <p:nvSpPr>
          <p:cNvPr id="8" name="TextBox 7">
            <a:extLst>
              <a:ext uri="{FF2B5EF4-FFF2-40B4-BE49-F238E27FC236}">
                <a16:creationId xmlns:a16="http://schemas.microsoft.com/office/drawing/2014/main" id="{01049D78-F680-B179-76C8-833E484A6F1A}"/>
              </a:ext>
            </a:extLst>
          </p:cNvPr>
          <p:cNvSpPr txBox="1"/>
          <p:nvPr/>
        </p:nvSpPr>
        <p:spPr>
          <a:xfrm>
            <a:off x="745039" y="2414904"/>
            <a:ext cx="4891968" cy="3747180"/>
          </a:xfrm>
          <a:prstGeom prst="rect">
            <a:avLst/>
          </a:prstGeom>
          <a:noFill/>
        </p:spPr>
        <p:txBody>
          <a:bodyPr wrap="square" rtlCol="0">
            <a:spAutoFit/>
          </a:bodyPr>
          <a:lstStyle/>
          <a:p>
            <a:r>
              <a:rPr lang="en-US" sz="1600" dirty="0"/>
              <a:t>“Have you noticed that only the tenured professors speak at our department meetings?”</a:t>
            </a:r>
          </a:p>
          <a:p>
            <a:endParaRPr lang="en-US" sz="1600" dirty="0"/>
          </a:p>
          <a:p>
            <a:r>
              <a:rPr lang="en-US" sz="1600" dirty="0"/>
              <a:t>“Did you see that only 5 people attended the LGBTQIA+ alliance talk? Could we think of different ways to promote that next time?”</a:t>
            </a:r>
          </a:p>
          <a:p>
            <a:endParaRPr lang="en-US" sz="1600" dirty="0"/>
          </a:p>
          <a:p>
            <a:r>
              <a:rPr lang="en-US" sz="1600" dirty="0"/>
              <a:t>“Someone expressed frustration to me with the tenure process. I was thinking, do we offer some form of acknowledgement for JDEI or community work for tenure consideration?”</a:t>
            </a:r>
          </a:p>
          <a:p>
            <a:endParaRPr lang="en-US" sz="1600" dirty="0"/>
          </a:p>
          <a:p>
            <a:r>
              <a:rPr lang="en-US" sz="1600" dirty="0"/>
              <a:t>“Could we offer childcare at that 7 pm workshop so more people with kids could come?”</a:t>
            </a:r>
          </a:p>
          <a:p>
            <a:endParaRPr lang="en-US" sz="1350" dirty="0"/>
          </a:p>
        </p:txBody>
      </p:sp>
      <p:pic>
        <p:nvPicPr>
          <p:cNvPr id="2050" name="Picture 2" descr="Moving diversity, equity, and inclusion from opinion to evidence -  ScienceDirect">
            <a:extLst>
              <a:ext uri="{FF2B5EF4-FFF2-40B4-BE49-F238E27FC236}">
                <a16:creationId xmlns:a16="http://schemas.microsoft.com/office/drawing/2014/main" id="{9E82769F-8C77-ABEF-55CD-0FDC131C5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688" y="2052796"/>
            <a:ext cx="5497322" cy="435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964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4BDAE-DF0F-60EB-AAEC-BCD920938591}"/>
              </a:ext>
            </a:extLst>
          </p:cNvPr>
          <p:cNvSpPr>
            <a:spLocks noGrp="1"/>
          </p:cNvSpPr>
          <p:nvPr>
            <p:ph type="title"/>
          </p:nvPr>
        </p:nvSpPr>
        <p:spPr>
          <a:xfrm>
            <a:off x="754156" y="808364"/>
            <a:ext cx="7886700" cy="994172"/>
          </a:xfrm>
        </p:spPr>
        <p:txBody>
          <a:bodyPr vert="horz" lIns="68580" tIns="34290" rIns="68580" bIns="34290" rtlCol="0" anchor="ctr">
            <a:normAutofit/>
          </a:bodyPr>
          <a:lstStyle/>
          <a:p>
            <a:r>
              <a:rPr lang="en-US" dirty="0"/>
              <a:t>5</a:t>
            </a:r>
            <a:r>
              <a:rPr lang="en-US" kern="1200" dirty="0">
                <a:solidFill>
                  <a:schemeClr val="tx1"/>
                </a:solidFill>
                <a:latin typeface="+mj-lt"/>
                <a:ea typeface="+mj-ea"/>
                <a:cs typeface="+mj-cs"/>
              </a:rPr>
              <a:t>. When You Mess Up</a:t>
            </a:r>
          </a:p>
        </p:txBody>
      </p:sp>
      <p:graphicFrame>
        <p:nvGraphicFramePr>
          <p:cNvPr id="9" name="Content Placeholder 2">
            <a:extLst>
              <a:ext uri="{FF2B5EF4-FFF2-40B4-BE49-F238E27FC236}">
                <a16:creationId xmlns:a16="http://schemas.microsoft.com/office/drawing/2014/main" id="{A06561C6-9A18-890F-AA93-0A06E33D784A}"/>
              </a:ext>
            </a:extLst>
          </p:cNvPr>
          <p:cNvGraphicFramePr>
            <a:graphicFrameLocks noGrp="1"/>
          </p:cNvGraphicFramePr>
          <p:nvPr>
            <p:ph sz="half" idx="1"/>
            <p:extLst>
              <p:ext uri="{D42A27DB-BD31-4B8C-83A1-F6EECF244321}">
                <p14:modId xmlns:p14="http://schemas.microsoft.com/office/powerpoint/2010/main" val="3798018219"/>
              </p:ext>
            </p:extLst>
          </p:nvPr>
        </p:nvGraphicFramePr>
        <p:xfrm>
          <a:off x="1958452" y="2452380"/>
          <a:ext cx="8275096" cy="3302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9152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B34CB-9B30-E211-C0B5-22E18B2DBC80}"/>
              </a:ext>
            </a:extLst>
          </p:cNvPr>
          <p:cNvSpPr>
            <a:spLocks noGrp="1"/>
          </p:cNvSpPr>
          <p:nvPr>
            <p:ph type="title"/>
          </p:nvPr>
        </p:nvSpPr>
        <p:spPr/>
        <p:txBody>
          <a:bodyPr/>
          <a:lstStyle/>
          <a:p>
            <a:r>
              <a:rPr lang="en-US" dirty="0"/>
              <a:t>Remember: JDEI is Alive! </a:t>
            </a:r>
          </a:p>
        </p:txBody>
      </p:sp>
      <p:grpSp>
        <p:nvGrpSpPr>
          <p:cNvPr id="9" name="Group 8">
            <a:extLst>
              <a:ext uri="{FF2B5EF4-FFF2-40B4-BE49-F238E27FC236}">
                <a16:creationId xmlns:a16="http://schemas.microsoft.com/office/drawing/2014/main" id="{9748DCA1-FCBD-8570-7E72-7AF5EB18288D}"/>
              </a:ext>
            </a:extLst>
          </p:cNvPr>
          <p:cNvGrpSpPr/>
          <p:nvPr/>
        </p:nvGrpSpPr>
        <p:grpSpPr>
          <a:xfrm>
            <a:off x="2889385" y="3635704"/>
            <a:ext cx="6050048" cy="2415207"/>
            <a:chOff x="1789044" y="2413381"/>
            <a:chExt cx="8066730" cy="3220276"/>
          </a:xfrm>
        </p:grpSpPr>
        <p:sp>
          <p:nvSpPr>
            <p:cNvPr id="10" name="Rectangle 9">
              <a:extLst>
                <a:ext uri="{FF2B5EF4-FFF2-40B4-BE49-F238E27FC236}">
                  <a16:creationId xmlns:a16="http://schemas.microsoft.com/office/drawing/2014/main" id="{B2ED1A3B-55C1-FECC-7E54-E8B78614A7AB}"/>
                </a:ext>
              </a:extLst>
            </p:cNvPr>
            <p:cNvSpPr/>
            <p:nvPr/>
          </p:nvSpPr>
          <p:spPr>
            <a:xfrm>
              <a:off x="1789044" y="4828588"/>
              <a:ext cx="8066730" cy="805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Diversity</a:t>
              </a:r>
            </a:p>
          </p:txBody>
        </p:sp>
        <p:sp>
          <p:nvSpPr>
            <p:cNvPr id="11" name="Rectangle 10">
              <a:extLst>
                <a:ext uri="{FF2B5EF4-FFF2-40B4-BE49-F238E27FC236}">
                  <a16:creationId xmlns:a16="http://schemas.microsoft.com/office/drawing/2014/main" id="{B5D88922-E02E-0ED7-1CF0-55D0F0229E66}"/>
                </a:ext>
              </a:extLst>
            </p:cNvPr>
            <p:cNvSpPr/>
            <p:nvPr/>
          </p:nvSpPr>
          <p:spPr>
            <a:xfrm>
              <a:off x="2965174" y="4023519"/>
              <a:ext cx="6890600" cy="805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Inclusion</a:t>
              </a:r>
            </a:p>
          </p:txBody>
        </p:sp>
        <p:sp>
          <p:nvSpPr>
            <p:cNvPr id="12" name="Rectangle 11">
              <a:extLst>
                <a:ext uri="{FF2B5EF4-FFF2-40B4-BE49-F238E27FC236}">
                  <a16:creationId xmlns:a16="http://schemas.microsoft.com/office/drawing/2014/main" id="{CE38EEF2-B76D-4BB2-CF72-2546023659B8}"/>
                </a:ext>
              </a:extLst>
            </p:cNvPr>
            <p:cNvSpPr/>
            <p:nvPr/>
          </p:nvSpPr>
          <p:spPr>
            <a:xfrm>
              <a:off x="4260574" y="3218450"/>
              <a:ext cx="5595200" cy="805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Equity</a:t>
              </a:r>
            </a:p>
          </p:txBody>
        </p:sp>
        <p:sp>
          <p:nvSpPr>
            <p:cNvPr id="13" name="Rectangle 12">
              <a:extLst>
                <a:ext uri="{FF2B5EF4-FFF2-40B4-BE49-F238E27FC236}">
                  <a16:creationId xmlns:a16="http://schemas.microsoft.com/office/drawing/2014/main" id="{B227F4AD-96FF-8ED2-0D09-AE6A8752BFD5}"/>
                </a:ext>
              </a:extLst>
            </p:cNvPr>
            <p:cNvSpPr/>
            <p:nvPr/>
          </p:nvSpPr>
          <p:spPr>
            <a:xfrm>
              <a:off x="5499122" y="2413381"/>
              <a:ext cx="4356652" cy="805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Justice</a:t>
              </a:r>
            </a:p>
          </p:txBody>
        </p:sp>
      </p:grpSp>
      <p:pic>
        <p:nvPicPr>
          <p:cNvPr id="15" name="Picture 14" descr="A person helping another person climb a ladder&#10;&#10;Description automatically generated with low confidence">
            <a:extLst>
              <a:ext uri="{FF2B5EF4-FFF2-40B4-BE49-F238E27FC236}">
                <a16:creationId xmlns:a16="http://schemas.microsoft.com/office/drawing/2014/main" id="{51ED7122-1A6F-03FF-B1D4-225F69FB6D3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01903" y="4057198"/>
            <a:ext cx="840932" cy="1586663"/>
          </a:xfrm>
          <a:prstGeom prst="rect">
            <a:avLst/>
          </a:prstGeom>
        </p:spPr>
      </p:pic>
      <p:pic>
        <p:nvPicPr>
          <p:cNvPr id="3074" name="Picture 2" descr="Upstairs icon sign. Walk man in the stairs. Career Symbol. flat design. Vector illustration. Upstairs icon sign. Walk man in the stairs. Career Symbol. flat design. Vector illustration. climbing stairs stock illustrations">
            <a:extLst>
              <a:ext uri="{FF2B5EF4-FFF2-40B4-BE49-F238E27FC236}">
                <a16:creationId xmlns:a16="http://schemas.microsoft.com/office/drawing/2014/main" id="{957914B3-F521-BD9A-C429-39ED5DC8D7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0519" y="3177410"/>
            <a:ext cx="1031425" cy="1031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erson Falling Stock Illustrations – 10,248 Person Falling ...">
            <a:extLst>
              <a:ext uri="{FF2B5EF4-FFF2-40B4-BE49-F238E27FC236}">
                <a16:creationId xmlns:a16="http://schemas.microsoft.com/office/drawing/2014/main" id="{6D0BAA6C-B61F-D232-A2A8-036A5754BAF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2468"/>
          <a:stretch/>
        </p:blipFill>
        <p:spPr bwMode="auto">
          <a:xfrm>
            <a:off x="2889385" y="4606548"/>
            <a:ext cx="900642" cy="8429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appy Stick Figure - ClipArt Best">
            <a:extLst>
              <a:ext uri="{FF2B5EF4-FFF2-40B4-BE49-F238E27FC236}">
                <a16:creationId xmlns:a16="http://schemas.microsoft.com/office/drawing/2014/main" id="{DEDBF309-07D9-466C-BC69-188B0A3B2F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9869" y="2574726"/>
            <a:ext cx="994172" cy="99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042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93A3CF-F14C-5A29-444D-0BDE450FADF5}"/>
              </a:ext>
            </a:extLst>
          </p:cNvPr>
          <p:cNvSpPr>
            <a:spLocks noGrp="1"/>
          </p:cNvSpPr>
          <p:nvPr>
            <p:ph type="title"/>
          </p:nvPr>
        </p:nvSpPr>
        <p:spPr>
          <a:xfrm>
            <a:off x="3307646" y="1668928"/>
            <a:ext cx="8601360" cy="2751086"/>
          </a:xfrm>
        </p:spPr>
        <p:txBody>
          <a:bodyPr vert="horz" lIns="91440" tIns="45720" rIns="91440" bIns="45720" rtlCol="0" anchor="b">
            <a:normAutofit/>
          </a:bodyPr>
          <a:lstStyle/>
          <a:p>
            <a:pPr algn="r"/>
            <a:r>
              <a:rPr lang="en-US" sz="6000" kern="1200" dirty="0">
                <a:solidFill>
                  <a:schemeClr val="tx1"/>
                </a:solidFill>
                <a:latin typeface="+mj-lt"/>
                <a:ea typeface="+mj-ea"/>
                <a:cs typeface="+mj-cs"/>
              </a:rPr>
              <a:t>There’s no finish line… there’s only the journey.</a:t>
            </a:r>
          </a:p>
        </p:txBody>
      </p:sp>
      <p:sp>
        <p:nvSpPr>
          <p:cNvPr id="6" name="TextBox 5">
            <a:extLst>
              <a:ext uri="{FF2B5EF4-FFF2-40B4-BE49-F238E27FC236}">
                <a16:creationId xmlns:a16="http://schemas.microsoft.com/office/drawing/2014/main" id="{7E19AE4E-FA13-83EF-C164-AADB2582F1BD}"/>
              </a:ext>
            </a:extLst>
          </p:cNvPr>
          <p:cNvSpPr txBox="1"/>
          <p:nvPr/>
        </p:nvSpPr>
        <p:spPr>
          <a:xfrm>
            <a:off x="4217020" y="5383734"/>
            <a:ext cx="7705492" cy="584775"/>
          </a:xfrm>
          <a:prstGeom prst="rect">
            <a:avLst/>
          </a:prstGeom>
          <a:noFill/>
        </p:spPr>
        <p:txBody>
          <a:bodyPr wrap="square" rtlCol="0">
            <a:spAutoFit/>
          </a:bodyPr>
          <a:lstStyle/>
          <a:p>
            <a:pPr algn="ctr"/>
            <a:r>
              <a:rPr lang="en-US" sz="3200" dirty="0">
                <a:latin typeface="Dreaming Outloud Pro" panose="03050502040302030504" pitchFamily="66" charset="0"/>
                <a:cs typeface="Dreaming Outloud Pro" panose="03050502040302030504" pitchFamily="66" charset="0"/>
              </a:rPr>
              <a:t>Change yourself, change the world. </a:t>
            </a:r>
          </a:p>
        </p:txBody>
      </p:sp>
    </p:spTree>
    <p:extLst>
      <p:ext uri="{BB962C8B-B14F-4D97-AF65-F5344CB8AC3E}">
        <p14:creationId xmlns:p14="http://schemas.microsoft.com/office/powerpoint/2010/main" val="1637613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4020B-0A20-AC3D-8B56-C475DE9094E1}"/>
              </a:ext>
            </a:extLst>
          </p:cNvPr>
          <p:cNvPicPr>
            <a:picLocks noChangeAspect="1"/>
          </p:cNvPicPr>
          <p:nvPr/>
        </p:nvPicPr>
        <p:blipFill>
          <a:blip r:embed="rId3"/>
          <a:stretch>
            <a:fillRect/>
          </a:stretch>
        </p:blipFill>
        <p:spPr>
          <a:xfrm>
            <a:off x="381000" y="1530879"/>
            <a:ext cx="11430000" cy="4676775"/>
          </a:xfrm>
          <a:prstGeom prst="rect">
            <a:avLst/>
          </a:prstGeom>
        </p:spPr>
      </p:pic>
    </p:spTree>
    <p:extLst>
      <p:ext uri="{BB962C8B-B14F-4D97-AF65-F5344CB8AC3E}">
        <p14:creationId xmlns:p14="http://schemas.microsoft.com/office/powerpoint/2010/main" val="703977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16C5-E084-F8EE-F700-9FF1914D78B0}"/>
              </a:ext>
            </a:extLst>
          </p:cNvPr>
          <p:cNvSpPr>
            <a:spLocks noGrp="1"/>
          </p:cNvSpPr>
          <p:nvPr>
            <p:ph type="title"/>
          </p:nvPr>
        </p:nvSpPr>
        <p:spPr/>
        <p:txBody>
          <a:bodyPr/>
          <a:lstStyle/>
          <a:p>
            <a:r>
              <a:rPr lang="en-US" dirty="0"/>
              <a:t>Ground Rules</a:t>
            </a:r>
          </a:p>
        </p:txBody>
      </p:sp>
      <p:sp>
        <p:nvSpPr>
          <p:cNvPr id="3" name="Content Placeholder 2">
            <a:extLst>
              <a:ext uri="{FF2B5EF4-FFF2-40B4-BE49-F238E27FC236}">
                <a16:creationId xmlns:a16="http://schemas.microsoft.com/office/drawing/2014/main" id="{9F6CA49B-A624-34DA-8D06-0378B063DECB}"/>
              </a:ext>
            </a:extLst>
          </p:cNvPr>
          <p:cNvSpPr>
            <a:spLocks noGrp="1"/>
          </p:cNvSpPr>
          <p:nvPr>
            <p:ph idx="1"/>
          </p:nvPr>
        </p:nvSpPr>
        <p:spPr/>
        <p:txBody>
          <a:bodyPr/>
          <a:lstStyle/>
          <a:p>
            <a:pPr marL="342900" indent="-342900"/>
            <a:r>
              <a:rPr lang="en-US" dirty="0"/>
              <a:t>Presentation style</a:t>
            </a:r>
          </a:p>
          <a:p>
            <a:pPr marL="342900" indent="-342900"/>
            <a:r>
              <a:rPr lang="en-US" dirty="0"/>
              <a:t>Respect confidentiality </a:t>
            </a:r>
          </a:p>
          <a:p>
            <a:pPr marL="342900" indent="-342900"/>
            <a:r>
              <a:rPr lang="en-US" dirty="0"/>
              <a:t>Respect vulnerability—difficult topics</a:t>
            </a:r>
          </a:p>
          <a:p>
            <a:pPr marL="342900" indent="-342900"/>
            <a:r>
              <a:rPr lang="en-US" dirty="0"/>
              <a:t>Respect difference of opinions </a:t>
            </a:r>
          </a:p>
          <a:p>
            <a:pPr marL="342900" indent="-342900"/>
            <a:r>
              <a:rPr lang="en-US" dirty="0"/>
              <a:t>Take responsibility for your own learning</a:t>
            </a:r>
          </a:p>
          <a:p>
            <a:pPr marL="342900" indent="-342900"/>
            <a:r>
              <a:rPr lang="en-US" dirty="0"/>
              <a:t>We do not enter nor leave as experts</a:t>
            </a:r>
          </a:p>
          <a:p>
            <a:pPr marL="342900" indent="-342900"/>
            <a:r>
              <a:rPr lang="en-US" dirty="0"/>
              <a:t>We build on the work of those who have come before </a:t>
            </a:r>
          </a:p>
          <a:p>
            <a:pPr marL="0" indent="0">
              <a:buNone/>
            </a:pPr>
            <a:endParaRPr lang="en-US" dirty="0"/>
          </a:p>
        </p:txBody>
      </p:sp>
    </p:spTree>
    <p:extLst>
      <p:ext uri="{BB962C8B-B14F-4D97-AF65-F5344CB8AC3E}">
        <p14:creationId xmlns:p14="http://schemas.microsoft.com/office/powerpoint/2010/main" val="1049844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39366F8-7E04-2C8A-9795-64C1ACB75091}"/>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28F815D7-FA3F-118C-1A87-A009BDF75421}"/>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1B6893CE-2CE0-8303-3D37-54E5D987FA00}"/>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9" name="Graphic 8">
            <a:extLst>
              <a:ext uri="{FF2B5EF4-FFF2-40B4-BE49-F238E27FC236}">
                <a16:creationId xmlns:a16="http://schemas.microsoft.com/office/drawing/2014/main" id="{423AE917-56BC-E533-22E7-F23D328EFE06}"/>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10" name="Rectangle 9">
            <a:extLst>
              <a:ext uri="{FF2B5EF4-FFF2-40B4-BE49-F238E27FC236}">
                <a16:creationId xmlns:a16="http://schemas.microsoft.com/office/drawing/2014/main" id="{B600A7BC-F9D6-8662-76CF-D06D17F66F67}"/>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How do you rank your JDEI knowledge and training? </a:t>
            </a:r>
          </a:p>
        </p:txBody>
      </p:sp>
      <p:sp>
        <p:nvSpPr>
          <p:cNvPr id="11" name="Rectangle 10">
            <a:extLst>
              <a:ext uri="{FF2B5EF4-FFF2-40B4-BE49-F238E27FC236}">
                <a16:creationId xmlns:a16="http://schemas.microsoft.com/office/drawing/2014/main" id="{B3188AF6-C0C7-FCEB-ECF0-9AB77EE8BAA7}"/>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700888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76D8-9710-E3D0-5943-6EE2146C3DB3}"/>
              </a:ext>
            </a:extLst>
          </p:cNvPr>
          <p:cNvSpPr>
            <a:spLocks noGrp="1"/>
          </p:cNvSpPr>
          <p:nvPr>
            <p:ph type="title"/>
          </p:nvPr>
        </p:nvSpPr>
        <p:spPr/>
        <p:txBody>
          <a:bodyPr/>
          <a:lstStyle/>
          <a:p>
            <a:r>
              <a:rPr lang="en-US" dirty="0"/>
              <a:t>Why should I care?</a:t>
            </a:r>
          </a:p>
        </p:txBody>
      </p:sp>
      <p:sp>
        <p:nvSpPr>
          <p:cNvPr id="3" name="Content Placeholder 2">
            <a:extLst>
              <a:ext uri="{FF2B5EF4-FFF2-40B4-BE49-F238E27FC236}">
                <a16:creationId xmlns:a16="http://schemas.microsoft.com/office/drawing/2014/main" id="{1CA11C0C-A0DD-65FF-3196-B91449183320}"/>
              </a:ext>
            </a:extLst>
          </p:cNvPr>
          <p:cNvSpPr>
            <a:spLocks noGrp="1"/>
          </p:cNvSpPr>
          <p:nvPr>
            <p:ph idx="1"/>
          </p:nvPr>
        </p:nvSpPr>
        <p:spPr>
          <a:xfrm>
            <a:off x="838198" y="1859995"/>
            <a:ext cx="10515600" cy="2815282"/>
          </a:xfrm>
        </p:spPr>
        <p:txBody>
          <a:bodyPr/>
          <a:lstStyle/>
          <a:p>
            <a:pPr marL="0" indent="0" algn="ctr">
              <a:buNone/>
            </a:pPr>
            <a:r>
              <a:rPr lang="en-US" dirty="0"/>
              <a:t>Diversity of thought fosters creativity, innovation, and transformation. It is literally how research happens.</a:t>
            </a:r>
          </a:p>
          <a:p>
            <a:pPr marL="0" indent="0" algn="ctr">
              <a:buNone/>
            </a:pPr>
            <a:r>
              <a:rPr lang="en-US" dirty="0"/>
              <a:t> </a:t>
            </a:r>
          </a:p>
          <a:p>
            <a:pPr marL="0" indent="0" algn="ctr">
              <a:buNone/>
            </a:pPr>
            <a:r>
              <a:rPr lang="en-US" sz="3200" b="1" dirty="0">
                <a:latin typeface="Dreaming Outloud Pro" panose="03050502040302030504" pitchFamily="66" charset="0"/>
                <a:cs typeface="Dreaming Outloud Pro" panose="03050502040302030504" pitchFamily="66" charset="0"/>
              </a:rPr>
              <a:t>Same old thoughts = Same old ideas = No innovation </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CE0F012F-CB65-4CFB-3C54-AF3171D90E30}"/>
              </a:ext>
            </a:extLst>
          </p:cNvPr>
          <p:cNvSpPr>
            <a:spLocks noGrp="1"/>
          </p:cNvSpPr>
          <p:nvPr>
            <p:ph type="sldNum" sz="quarter" idx="4"/>
          </p:nvPr>
        </p:nvSpPr>
        <p:spPr/>
        <p:txBody>
          <a:bodyPr/>
          <a:lstStyle/>
          <a:p>
            <a:fld id="{6FF4E196-A010-480C-A078-61D4EF757EA8}" type="slidenum">
              <a:rPr lang="en-US" smtClean="0"/>
              <a:t>6</a:t>
            </a:fld>
            <a:endParaRPr lang="en-US"/>
          </a:p>
        </p:txBody>
      </p:sp>
      <p:pic>
        <p:nvPicPr>
          <p:cNvPr id="9" name="Picture 8">
            <a:extLst>
              <a:ext uri="{FF2B5EF4-FFF2-40B4-BE49-F238E27FC236}">
                <a16:creationId xmlns:a16="http://schemas.microsoft.com/office/drawing/2014/main" id="{6C5C5AAB-0238-9C3B-0BF9-5BAE4C4E7E9C}"/>
              </a:ext>
            </a:extLst>
          </p:cNvPr>
          <p:cNvPicPr>
            <a:picLocks noChangeAspect="1"/>
          </p:cNvPicPr>
          <p:nvPr/>
        </p:nvPicPr>
        <p:blipFill>
          <a:blip r:embed="rId2"/>
          <a:stretch>
            <a:fillRect/>
          </a:stretch>
        </p:blipFill>
        <p:spPr>
          <a:xfrm>
            <a:off x="3873928" y="4270804"/>
            <a:ext cx="4444141" cy="2222071"/>
          </a:xfrm>
          <a:prstGeom prst="rect">
            <a:avLst/>
          </a:prstGeom>
        </p:spPr>
      </p:pic>
    </p:spTree>
    <p:extLst>
      <p:ext uri="{BB962C8B-B14F-4D97-AF65-F5344CB8AC3E}">
        <p14:creationId xmlns:p14="http://schemas.microsoft.com/office/powerpoint/2010/main" val="2234770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458B-3126-9280-D498-FA7943380B34}"/>
              </a:ext>
            </a:extLst>
          </p:cNvPr>
          <p:cNvSpPr>
            <a:spLocks noGrp="1"/>
          </p:cNvSpPr>
          <p:nvPr>
            <p:ph type="title"/>
          </p:nvPr>
        </p:nvSpPr>
        <p:spPr/>
        <p:txBody>
          <a:bodyPr/>
          <a:lstStyle/>
          <a:p>
            <a:r>
              <a:rPr lang="en-US"/>
              <a:t>Section One: Why Research Administrators? </a:t>
            </a:r>
            <a:endParaRPr lang="en-US" dirty="0"/>
          </a:p>
        </p:txBody>
      </p:sp>
      <p:pic>
        <p:nvPicPr>
          <p:cNvPr id="5" name="Content Placeholder 4">
            <a:extLst>
              <a:ext uri="{FF2B5EF4-FFF2-40B4-BE49-F238E27FC236}">
                <a16:creationId xmlns:a16="http://schemas.microsoft.com/office/drawing/2014/main" id="{CACADBA9-CE06-BE0A-31BE-BCF7F06121C6}"/>
              </a:ext>
            </a:extLst>
          </p:cNvPr>
          <p:cNvPicPr>
            <a:picLocks noGrp="1" noChangeAspect="1"/>
          </p:cNvPicPr>
          <p:nvPr>
            <p:ph idx="1"/>
          </p:nvPr>
        </p:nvPicPr>
        <p:blipFill>
          <a:blip r:embed="rId2"/>
          <a:srcRect l="12032" t="8002" r="11759" b="25491"/>
          <a:stretch/>
        </p:blipFill>
        <p:spPr>
          <a:xfrm>
            <a:off x="2278153" y="1874838"/>
            <a:ext cx="7635693" cy="4351337"/>
          </a:xfrm>
          <a:prstGeom prst="rect">
            <a:avLst/>
          </a:prstGeom>
        </p:spPr>
      </p:pic>
    </p:spTree>
    <p:extLst>
      <p:ext uri="{BB962C8B-B14F-4D97-AF65-F5344CB8AC3E}">
        <p14:creationId xmlns:p14="http://schemas.microsoft.com/office/powerpoint/2010/main" val="466473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7C70C-FC92-E0FA-C4E9-0D4860AEE218}"/>
              </a:ext>
            </a:extLst>
          </p:cNvPr>
          <p:cNvSpPr>
            <a:spLocks noGrp="1"/>
          </p:cNvSpPr>
          <p:nvPr>
            <p:ph type="title"/>
          </p:nvPr>
        </p:nvSpPr>
        <p:spPr/>
        <p:txBody>
          <a:bodyPr/>
          <a:lstStyle/>
          <a:p>
            <a:r>
              <a:rPr lang="en-US" dirty="0"/>
              <a:t>Sponsor Expectations</a:t>
            </a:r>
          </a:p>
        </p:txBody>
      </p:sp>
      <p:sp>
        <p:nvSpPr>
          <p:cNvPr id="3" name="Content Placeholder 2">
            <a:extLst>
              <a:ext uri="{FF2B5EF4-FFF2-40B4-BE49-F238E27FC236}">
                <a16:creationId xmlns:a16="http://schemas.microsoft.com/office/drawing/2014/main" id="{9FA9A8CC-7E3E-8656-785E-16BD3677E2E2}"/>
              </a:ext>
            </a:extLst>
          </p:cNvPr>
          <p:cNvSpPr>
            <a:spLocks noGrp="1"/>
          </p:cNvSpPr>
          <p:nvPr>
            <p:ph idx="1"/>
          </p:nvPr>
        </p:nvSpPr>
        <p:spPr/>
        <p:txBody>
          <a:bodyPr>
            <a:normAutofit fontScale="92500" lnSpcReduction="10000"/>
          </a:bodyPr>
          <a:lstStyle/>
          <a:p>
            <a:r>
              <a:rPr lang="en-US" b="1" dirty="0"/>
              <a:t>Plan for Enhancing Diverse Perspectives (PEDP) </a:t>
            </a:r>
            <a:r>
              <a:rPr lang="en-US" dirty="0"/>
              <a:t>– A summary of actionable strategies to advance the scientific merit of the proposed project through diverse perspectives. [NIH]</a:t>
            </a:r>
          </a:p>
          <a:p>
            <a:r>
              <a:rPr lang="en-US" b="1" dirty="0"/>
              <a:t>Diversity Supplements Program (DSP) </a:t>
            </a:r>
            <a:r>
              <a:rPr lang="en-US" dirty="0"/>
              <a:t>– Designed to facilitate the recruitment and training of promising scientists from diverse backgrounds (e.g., individuals from groups underrepresented in the biomedical research workforce). [NIH]</a:t>
            </a:r>
          </a:p>
          <a:p>
            <a:r>
              <a:rPr lang="en-US" b="1" dirty="0"/>
              <a:t>Broadening Participation in STEM (BP) </a:t>
            </a:r>
            <a:r>
              <a:rPr lang="en-US" dirty="0"/>
              <a:t>– A commitment to expand opportunities in STEM to people of all racial, ethnic, geographic and socioeconomic backgrounds, sexual orientations, gender identities and to persons with disabilities. [NSF]</a:t>
            </a:r>
          </a:p>
          <a:p>
            <a:r>
              <a:rPr lang="en-US" b="1" dirty="0"/>
              <a:t>NonFederal initiatives </a:t>
            </a:r>
            <a:r>
              <a:rPr lang="en-US" dirty="0"/>
              <a:t>–</a:t>
            </a:r>
            <a:r>
              <a:rPr lang="en-US" b="1" dirty="0"/>
              <a:t> </a:t>
            </a:r>
            <a:r>
              <a:rPr lang="en-US" dirty="0"/>
              <a:t>Familiarize yourself with sponsor expectations.</a:t>
            </a:r>
          </a:p>
        </p:txBody>
      </p:sp>
    </p:spTree>
    <p:extLst>
      <p:ext uri="{BB962C8B-B14F-4D97-AF65-F5344CB8AC3E}">
        <p14:creationId xmlns:p14="http://schemas.microsoft.com/office/powerpoint/2010/main" val="995455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B9B1-E78F-8F55-E661-B2C56D85C8E6}"/>
              </a:ext>
            </a:extLst>
          </p:cNvPr>
          <p:cNvSpPr>
            <a:spLocks noGrp="1"/>
          </p:cNvSpPr>
          <p:nvPr>
            <p:ph type="title"/>
          </p:nvPr>
        </p:nvSpPr>
        <p:spPr/>
        <p:txBody>
          <a:bodyPr/>
          <a:lstStyle/>
          <a:p>
            <a:r>
              <a:rPr lang="en-US" dirty="0"/>
              <a:t>Racialized Administrative Burdens </a:t>
            </a:r>
          </a:p>
        </p:txBody>
      </p:sp>
      <p:pic>
        <p:nvPicPr>
          <p:cNvPr id="8" name="Content Placeholder 7">
            <a:extLst>
              <a:ext uri="{FF2B5EF4-FFF2-40B4-BE49-F238E27FC236}">
                <a16:creationId xmlns:a16="http://schemas.microsoft.com/office/drawing/2014/main" id="{18162C79-09B4-03EC-0C90-F387B8021319}"/>
              </a:ext>
            </a:extLst>
          </p:cNvPr>
          <p:cNvPicPr>
            <a:picLocks noGrp="1" noChangeAspect="1"/>
          </p:cNvPicPr>
          <p:nvPr>
            <p:ph idx="1"/>
          </p:nvPr>
        </p:nvPicPr>
        <p:blipFill>
          <a:blip r:embed="rId2"/>
          <a:stretch>
            <a:fillRect/>
          </a:stretch>
        </p:blipFill>
        <p:spPr>
          <a:xfrm>
            <a:off x="2324270" y="1874838"/>
            <a:ext cx="7543459" cy="4351337"/>
          </a:xfrm>
        </p:spPr>
      </p:pic>
    </p:spTree>
    <p:extLst>
      <p:ext uri="{BB962C8B-B14F-4D97-AF65-F5344CB8AC3E}">
        <p14:creationId xmlns:p14="http://schemas.microsoft.com/office/powerpoint/2010/main" val="25785440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c74b9c6b-a1b4-4541-a006-ed0b8525c3db"/>
  <p:tag name="SLIDO_EVENT_SECTION_UUID" val="ddb3695d-4017-45d3-9e17-cd250da8657c"/>
</p:tagLst>
</file>

<file path=ppt/tags/tag1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1.xml><?xml version="1.0" encoding="utf-8"?>
<p:tagLst xmlns:a="http://schemas.openxmlformats.org/drawingml/2006/main" xmlns:r="http://schemas.openxmlformats.org/officeDocument/2006/relationships" xmlns:p="http://schemas.openxmlformats.org/presentationml/2006/main">
  <p:tag name="SLIDO_ELEMENT" val="dotty"/>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6.xml><?xml version="1.0" encoding="utf-8"?>
<p:tagLst xmlns:a="http://schemas.openxmlformats.org/drawingml/2006/main" xmlns:r="http://schemas.openxmlformats.org/officeDocument/2006/relationships" xmlns:p="http://schemas.openxmlformats.org/presentationml/2006/main">
  <p:tag name="SLIDO_METADATA" val="eyJUaW1lc3RhbXAiOjE3MzAzODk1NjN9"/>
  <p:tag name="SLIDO_TYPE" val="SlidoPoll"/>
  <p:tag name="SLIDO_POLL_UUID" val="a214cc92-1cc9-4367-928d-2a1fc897017e"/>
  <p:tag name="SLIDO_TIMELINE" val="W3sicG9sbFF1ZXN0aW9uVXVpZCI6Ijk0OTY3Y2M1LWZlNTEtNDExZS05ODAzLWMyMGNlOWZlODEwNyIsInNob3dSZXN1bHRzIjp0cnVlLCJzaG93Q29ycmVjdEFuc3dlcnMiOmZhbHNlLCJ2b3RpbmdMb2NrZWQiOmZhbHNlfV0="/>
</p:tagLst>
</file>

<file path=ppt/tags/tag17.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8.xml><?xml version="1.0" encoding="utf-8"?>
<p:tagLst xmlns:a="http://schemas.openxmlformats.org/drawingml/2006/main" xmlns:r="http://schemas.openxmlformats.org/officeDocument/2006/relationships" xmlns:p="http://schemas.openxmlformats.org/presentationml/2006/main">
  <p:tag name="SLIDO_ELEMENT" val="dotty"/>
</p:tagLst>
</file>

<file path=ppt/tags/tag19.xml><?xml version="1.0" encoding="utf-8"?>
<p:tagLst xmlns:a="http://schemas.openxmlformats.org/drawingml/2006/main" xmlns:r="http://schemas.openxmlformats.org/officeDocument/2006/relationships" xmlns:p="http://schemas.openxmlformats.org/presentationml/2006/main">
  <p:tag name="SLIDO_ELEMENT" val="logo"/>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zAzODkxNzB9"/>
  <p:tag name="SLIDO_TYPE" val="SlidoJoining"/>
</p:tagLst>
</file>

<file path=ppt/tags/tag2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1.xml><?xml version="1.0" encoding="utf-8"?>
<p:tagLst xmlns:a="http://schemas.openxmlformats.org/drawingml/2006/main" xmlns:r="http://schemas.openxmlformats.org/officeDocument/2006/relationships" xmlns:p="http://schemas.openxmlformats.org/presentationml/2006/main">
  <p:tag name="SLIDO_ELEMENT" val="title"/>
</p:tagLst>
</file>

<file path=ppt/tags/tag22.xml><?xml version="1.0" encoding="utf-8"?>
<p:tagLst xmlns:a="http://schemas.openxmlformats.org/drawingml/2006/main" xmlns:r="http://schemas.openxmlformats.org/officeDocument/2006/relationships" xmlns:p="http://schemas.openxmlformats.org/presentationml/2006/main">
  <p:tag name="SLIDO_ELEMENT" val="footer"/>
</p:tagLst>
</file>

<file path=ppt/tags/tag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xml><?xml version="1.0" encoding="utf-8"?>
<p:tagLst xmlns:a="http://schemas.openxmlformats.org/drawingml/2006/main" xmlns:r="http://schemas.openxmlformats.org/officeDocument/2006/relationships" xmlns:p="http://schemas.openxmlformats.org/presentationml/2006/main">
  <p:tag name="SLIDO_ELEMENT" val="dotty"/>
</p:tagLst>
</file>

<file path=ppt/tags/tag5.xml><?xml version="1.0" encoding="utf-8"?>
<p:tagLst xmlns:a="http://schemas.openxmlformats.org/drawingml/2006/main" xmlns:r="http://schemas.openxmlformats.org/officeDocument/2006/relationships" xmlns:p="http://schemas.openxmlformats.org/presentationml/2006/main">
  <p:tag name="SLIDO_ELEMENT" val="logo"/>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ELEMENT" val="footer"/>
</p:tagLst>
</file>

<file path=ppt/tags/tag9.xml><?xml version="1.0" encoding="utf-8"?>
<p:tagLst xmlns:a="http://schemas.openxmlformats.org/drawingml/2006/main" xmlns:r="http://schemas.openxmlformats.org/officeDocument/2006/relationships" xmlns:p="http://schemas.openxmlformats.org/presentationml/2006/main">
  <p:tag name="SLIDO_METADATA" val="eyJUaW1lc3RhbXAiOjE3MzAzODkzMTl9"/>
  <p:tag name="SLIDO_TYPE" val="SlidoPoll"/>
  <p:tag name="SLIDO_POLL_UUID" val="26785cc6-d34a-4c28-b456-89913bf96122"/>
  <p:tag name="SLIDO_TIMELINE" val="W3sicG9sbFF1ZXN0aW9uVXVpZCI6ImRiY2RhMDhkLWNlYTgtNDU3YS04NThiLWQ1YzBkOTE2NTNlNyIsInNob3dSZXN1bHRzIjp0cnVlLCJzaG93Q29ycmVjdEFuc3dlcnMiOmZhbHNlLCJ2b3RpbmdMb2NrZWQiOmZhbHNlfV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7720672-f74b-4d49-a0b0-e341983e922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137925E5B5494AADB96756222B579A" ma:contentTypeVersion="16" ma:contentTypeDescription="Create a new document." ma:contentTypeScope="" ma:versionID="b30c5a4925848d12d684a960b0ad9025">
  <xsd:schema xmlns:xsd="http://www.w3.org/2001/XMLSchema" xmlns:xs="http://www.w3.org/2001/XMLSchema" xmlns:p="http://schemas.microsoft.com/office/2006/metadata/properties" xmlns:ns3="b703e4d1-76bc-4563-88d1-0fb7c80e9eac" xmlns:ns4="77720672-f74b-4d49-a0b0-e341983e9224" targetNamespace="http://schemas.microsoft.com/office/2006/metadata/properties" ma:root="true" ma:fieldsID="f481740ee205c520dfce3bac99f009a2" ns3:_="" ns4:_="">
    <xsd:import namespace="b703e4d1-76bc-4563-88d1-0fb7c80e9eac"/>
    <xsd:import namespace="77720672-f74b-4d49-a0b0-e341983e922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03e4d1-76bc-4563-88d1-0fb7c80e9ea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720672-f74b-4d49-a0b0-e341983e922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350AC9-3872-4ADB-A269-C943C4725BDB}">
  <ds:schemaRefs>
    <ds:schemaRef ds:uri="http://purl.org/dc/elements/1.1/"/>
    <ds:schemaRef ds:uri="http://purl.org/dc/terms/"/>
    <ds:schemaRef ds:uri="http://schemas.microsoft.com/office/2006/metadata/properties"/>
    <ds:schemaRef ds:uri="77720672-f74b-4d49-a0b0-e341983e9224"/>
    <ds:schemaRef ds:uri="http://schemas.microsoft.com/office/2006/documentManagement/types"/>
    <ds:schemaRef ds:uri="http://schemas.microsoft.com/office/infopath/2007/PartnerControls"/>
    <ds:schemaRef ds:uri="http://schemas.openxmlformats.org/package/2006/metadata/core-properties"/>
    <ds:schemaRef ds:uri="b703e4d1-76bc-4563-88d1-0fb7c80e9eac"/>
    <ds:schemaRef ds:uri="http://www.w3.org/XML/1998/namespace"/>
    <ds:schemaRef ds:uri="http://purl.org/dc/dcmitype/"/>
  </ds:schemaRefs>
</ds:datastoreItem>
</file>

<file path=customXml/itemProps2.xml><?xml version="1.0" encoding="utf-8"?>
<ds:datastoreItem xmlns:ds="http://schemas.openxmlformats.org/officeDocument/2006/customXml" ds:itemID="{D6E80AF6-1C95-4719-B1B5-897B06275DCC}">
  <ds:schemaRefs>
    <ds:schemaRef ds:uri="http://schemas.microsoft.com/sharepoint/v3/contenttype/forms"/>
  </ds:schemaRefs>
</ds:datastoreItem>
</file>

<file path=customXml/itemProps3.xml><?xml version="1.0" encoding="utf-8"?>
<ds:datastoreItem xmlns:ds="http://schemas.openxmlformats.org/officeDocument/2006/customXml" ds:itemID="{5220A494-E53D-4EFF-A363-396B80B74F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03e4d1-76bc-4563-88d1-0fb7c80e9eac"/>
    <ds:schemaRef ds:uri="77720672-f74b-4d49-a0b0-e341983e92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1924</TotalTime>
  <Words>1924</Words>
  <Application>Microsoft Office PowerPoint</Application>
  <PresentationFormat>Widescreen</PresentationFormat>
  <Paragraphs>224</Paragraphs>
  <Slides>35</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Dreaming Outloud Pro</vt:lpstr>
      <vt:lpstr>Franklin Gothic Demi Cond</vt:lpstr>
      <vt:lpstr>Georgia</vt:lpstr>
      <vt:lpstr>Helvetica</vt:lpstr>
      <vt:lpstr>Custom Design</vt:lpstr>
      <vt:lpstr>DEI In Action: How Research Administrators Can Enact Change, Every Day</vt:lpstr>
      <vt:lpstr>PowerPoint Presentation</vt:lpstr>
      <vt:lpstr>Agenda</vt:lpstr>
      <vt:lpstr>Ground Rules</vt:lpstr>
      <vt:lpstr>PowerPoint Presentation</vt:lpstr>
      <vt:lpstr>Why should I care?</vt:lpstr>
      <vt:lpstr>Section One: Why Research Administrators? </vt:lpstr>
      <vt:lpstr>Sponsor Expectations</vt:lpstr>
      <vt:lpstr>Racialized Administrative Burdens </vt:lpstr>
      <vt:lpstr>Administrative Burdens </vt:lpstr>
      <vt:lpstr>How Administrative Burdens are Racialized</vt:lpstr>
      <vt:lpstr>In Research Administration</vt:lpstr>
      <vt:lpstr>Section Two: Definitions </vt:lpstr>
      <vt:lpstr>What is DEI/JDEI/DEIJ? </vt:lpstr>
      <vt:lpstr>Which group is more diverse?</vt:lpstr>
      <vt:lpstr>Equality vs. Equity</vt:lpstr>
      <vt:lpstr>Justice and Liberation!</vt:lpstr>
      <vt:lpstr>Intersectionality </vt:lpstr>
      <vt:lpstr>Section Two: Stumbling Blocks</vt:lpstr>
      <vt:lpstr>DEI in the UW Systems </vt:lpstr>
      <vt:lpstr>What gets in the way?</vt:lpstr>
      <vt:lpstr>Who has the power? It depends! </vt:lpstr>
      <vt:lpstr>PowerPoint Presentation</vt:lpstr>
      <vt:lpstr>Intersectional  Research Identities </vt:lpstr>
      <vt:lpstr>Section Three: So . . . What Do I Do?  </vt:lpstr>
      <vt:lpstr>PowerPoint Presentation</vt:lpstr>
      <vt:lpstr>1. Set the Ground Rules</vt:lpstr>
      <vt:lpstr>2. Confronting Bias</vt:lpstr>
      <vt:lpstr>2. Confronting Bias cont.</vt:lpstr>
      <vt:lpstr>3. What do I say? </vt:lpstr>
      <vt:lpstr>4. Tell power to promote diversity</vt:lpstr>
      <vt:lpstr>5. When You Mess Up</vt:lpstr>
      <vt:lpstr>Remember: JDEI is Alive! </vt:lpstr>
      <vt:lpstr>There’s no finish line… there’s only the journey.</vt:lpstr>
      <vt:lpstr>PowerPoint Presentation</vt:lpstr>
    </vt:vector>
  </TitlesOfParts>
  <Company>UW-Madison - Research and Sponsored Programs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Hebl</dc:creator>
  <cp:lastModifiedBy>LAUREN L GEE</cp:lastModifiedBy>
  <cp:revision>46</cp:revision>
  <dcterms:created xsi:type="dcterms:W3CDTF">2017-07-11T15:13:22Z</dcterms:created>
  <dcterms:modified xsi:type="dcterms:W3CDTF">2024-11-05T21:44:03Z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0x01010035137925E5B5494AADB96756222B579A</vt:lpwstr>
  </property>
  <property fmtid="{D5CDD505-2E9C-101B-9397-08002B2CF9AE}" pid="3" name="SlidoAppVersion">
    <vt:lpwstr>1.5.3.3511</vt:lpwstr>
  </property>
</Properties>
</file>